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77" r:id="rId1"/>
  </p:sldMasterIdLst>
  <p:notesMasterIdLst>
    <p:notesMasterId r:id="rId48"/>
  </p:notesMasterIdLst>
  <p:sldIdLst>
    <p:sldId id="261" r:id="rId2"/>
    <p:sldId id="280" r:id="rId3"/>
    <p:sldId id="290" r:id="rId4"/>
    <p:sldId id="297" r:id="rId5"/>
    <p:sldId id="295" r:id="rId6"/>
    <p:sldId id="260" r:id="rId7"/>
    <p:sldId id="296" r:id="rId8"/>
    <p:sldId id="298" r:id="rId9"/>
    <p:sldId id="299" r:id="rId10"/>
    <p:sldId id="300" r:id="rId11"/>
    <p:sldId id="301" r:id="rId12"/>
    <p:sldId id="302" r:id="rId13"/>
    <p:sldId id="303" r:id="rId14"/>
    <p:sldId id="278" r:id="rId15"/>
    <p:sldId id="304" r:id="rId16"/>
    <p:sldId id="264" r:id="rId17"/>
    <p:sldId id="305" r:id="rId18"/>
    <p:sldId id="306" r:id="rId19"/>
    <p:sldId id="307" r:id="rId20"/>
    <p:sldId id="311" r:id="rId21"/>
    <p:sldId id="308" r:id="rId22"/>
    <p:sldId id="310" r:id="rId23"/>
    <p:sldId id="309" r:id="rId24"/>
    <p:sldId id="312" r:id="rId25"/>
    <p:sldId id="313" r:id="rId26"/>
    <p:sldId id="314" r:id="rId27"/>
    <p:sldId id="315" r:id="rId28"/>
    <p:sldId id="316" r:id="rId29"/>
    <p:sldId id="282" r:id="rId30"/>
    <p:sldId id="274" r:id="rId31"/>
    <p:sldId id="276" r:id="rId32"/>
    <p:sldId id="266" r:id="rId33"/>
    <p:sldId id="292" r:id="rId34"/>
    <p:sldId id="293" r:id="rId35"/>
    <p:sldId id="294" r:id="rId36"/>
    <p:sldId id="265" r:id="rId37"/>
    <p:sldId id="273" r:id="rId38"/>
    <p:sldId id="275" r:id="rId39"/>
    <p:sldId id="277" r:id="rId40"/>
    <p:sldId id="283" r:id="rId41"/>
    <p:sldId id="285" r:id="rId42"/>
    <p:sldId id="286" r:id="rId43"/>
    <p:sldId id="287" r:id="rId44"/>
    <p:sldId id="284" r:id="rId45"/>
    <p:sldId id="288" r:id="rId46"/>
    <p:sldId id="259"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E2F3"/>
    <a:srgbClr val="C31823"/>
    <a:srgbClr val="C9151E"/>
    <a:srgbClr val="E9CBBC"/>
    <a:srgbClr val="E0A487"/>
    <a:srgbClr val="D97C5B"/>
    <a:srgbClr val="CC141E"/>
    <a:srgbClr val="D05035"/>
    <a:srgbClr val="C816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05" autoAdjust="0"/>
    <p:restoredTop sz="95652" autoAdjust="0"/>
  </p:normalViewPr>
  <p:slideViewPr>
    <p:cSldViewPr snapToGrid="0">
      <p:cViewPr>
        <p:scale>
          <a:sx n="96" d="100"/>
          <a:sy n="96" d="100"/>
        </p:scale>
        <p:origin x="504" y="3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0" d="100"/>
          <a:sy n="60" d="100"/>
        </p:scale>
        <p:origin x="1616" y="56"/>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smtClean="0"/>
            <a:t>标题内容</a:t>
          </a:r>
          <a:endParaRPr lang="zh-CN" altLang="en-US" dirty="0"/>
        </a:p>
      </dgm:t>
    </dgm:pt>
    <dgm:pt modelId="{4FEF3489-B718-4466-8BCE-E7885049A98A}" type="parTrans" cxnId="{EE7CCF71-05C4-4D10-B029-071D8EB1D96D}">
      <dgm:prSet/>
      <dgm:spPr/>
      <dgm:t>
        <a:bodyPr/>
        <a:lstStyle/>
        <a:p>
          <a:endParaRPr lang="zh-CN" altLang="en-US"/>
        </a:p>
      </dgm:t>
    </dgm:pt>
    <dgm:pt modelId="{326212A5-835D-47CE-86C4-D3AFDADF71CC}" type="sibTrans" cxnId="{EE7CCF71-05C4-4D10-B029-071D8EB1D96D}">
      <dgm:prSet/>
      <dgm:spPr/>
      <dgm:t>
        <a:bodyPr/>
        <a:lstStyle/>
        <a:p>
          <a:endParaRPr lang="zh-CN" altLang="en-US"/>
        </a:p>
      </dgm:t>
    </dgm:pt>
    <dgm:pt modelId="{0D740781-D3B4-4FDF-87D8-686B0140A31D}">
      <dgm:prSet phldrT="[文本]"/>
      <dgm:spPr/>
      <dgm:t>
        <a:bodyPr/>
        <a:lstStyle/>
        <a:p>
          <a:r>
            <a:rPr lang="zh-CN" altLang="en-US" dirty="0" smtClean="0"/>
            <a:t>标题内容</a:t>
          </a:r>
          <a:endParaRPr lang="zh-CN" altLang="en-US" dirty="0"/>
        </a:p>
      </dgm:t>
    </dgm:pt>
    <dgm:pt modelId="{440B81B8-3259-432D-8258-740C81381645}" type="parTrans" cxnId="{18EA973E-7C6F-445E-86C0-96DD748F9827}">
      <dgm:prSet/>
      <dgm:spPr/>
      <dgm:t>
        <a:bodyPr/>
        <a:lstStyle/>
        <a:p>
          <a:endParaRPr lang="zh-CN" altLang="en-US"/>
        </a:p>
      </dgm:t>
    </dgm:pt>
    <dgm:pt modelId="{D4AEDC7B-67D3-48AA-9EB7-D7E44F698A71}" type="sibTrans" cxnId="{18EA973E-7C6F-445E-86C0-96DD748F9827}">
      <dgm:prSet/>
      <dgm:spPr/>
      <dgm:t>
        <a:bodyPr/>
        <a:lstStyle/>
        <a:p>
          <a:endParaRPr lang="zh-CN" altLang="en-US"/>
        </a:p>
      </dgm:t>
    </dgm:pt>
    <dgm:pt modelId="{EF5D9244-B2EE-4C29-8F47-5D3CE0ACF1A7}">
      <dgm:prSet phldrT="[文本]"/>
      <dgm:spPr/>
      <dgm:t>
        <a:bodyPr/>
        <a:lstStyle/>
        <a:p>
          <a:r>
            <a:rPr lang="zh-CN" altLang="en-US" dirty="0" smtClean="0"/>
            <a:t>标题内容</a:t>
          </a:r>
          <a:endParaRPr lang="zh-CN" altLang="en-US" dirty="0"/>
        </a:p>
      </dgm:t>
    </dgm:pt>
    <dgm:pt modelId="{B5438507-6D71-43E6-B28B-BEF08BD1AF2A}" type="parTrans" cxnId="{2B7D2A9D-C8B2-491E-8F6C-00EE845F332C}">
      <dgm:prSet/>
      <dgm:spPr/>
      <dgm:t>
        <a:bodyPr/>
        <a:lstStyle/>
        <a:p>
          <a:endParaRPr lang="zh-CN" altLang="en-US"/>
        </a:p>
      </dgm:t>
    </dgm:pt>
    <dgm:pt modelId="{50668C4E-E5B8-4D35-BFBA-84AC5EA6E4C4}" type="sibTrans" cxnId="{2B7D2A9D-C8B2-491E-8F6C-00EE845F332C}">
      <dgm:prSet/>
      <dgm:spPr/>
      <dgm:t>
        <a:bodyPr/>
        <a:lstStyle/>
        <a:p>
          <a:endParaRPr lang="zh-CN" altLang="en-US"/>
        </a:p>
      </dgm:t>
    </dgm:pt>
    <dgm:pt modelId="{69A262E9-670A-4C64-A6B9-24E824317AF0}">
      <dgm:prSet phldrT="[文本]"/>
      <dgm:spPr/>
      <dgm:t>
        <a:bodyPr/>
        <a:lstStyle/>
        <a:p>
          <a:r>
            <a:rPr lang="zh-CN" altLang="en-US" dirty="0" smtClean="0"/>
            <a:t>文字内容文字内容</a:t>
          </a:r>
          <a:endParaRPr lang="zh-CN" altLang="en-US" dirty="0"/>
        </a:p>
      </dgm:t>
    </dgm:pt>
    <dgm:pt modelId="{A9B47402-D825-487A-8AB4-AB5E270D37E4}" type="parTrans" cxnId="{F70CED48-89F6-4733-A745-DD99BE5BDD8E}">
      <dgm:prSet/>
      <dgm:spPr/>
      <dgm:t>
        <a:bodyPr/>
        <a:lstStyle/>
        <a:p>
          <a:endParaRPr lang="zh-CN" altLang="en-US"/>
        </a:p>
      </dgm:t>
    </dgm:pt>
    <dgm:pt modelId="{B7CA2164-FF6B-432D-89A2-7030BA73E291}" type="sibTrans" cxnId="{F70CED48-89F6-4733-A745-DD99BE5BDD8E}">
      <dgm:prSet/>
      <dgm:spPr/>
      <dgm:t>
        <a:bodyPr/>
        <a:lstStyle/>
        <a:p>
          <a:endParaRPr lang="zh-CN" altLang="en-US"/>
        </a:p>
      </dgm:t>
    </dgm:pt>
    <dgm:pt modelId="{DAEB6F84-7DA0-4FE4-89DD-662120E27507}">
      <dgm:prSet phldrT="[文本]"/>
      <dgm:spPr/>
      <dgm:t>
        <a:bodyPr/>
        <a:lstStyle/>
        <a:p>
          <a:r>
            <a:rPr lang="zh-CN" altLang="en-US" dirty="0" smtClean="0"/>
            <a:t>文字内容文字内容</a:t>
          </a:r>
          <a:endParaRPr lang="zh-CN" altLang="en-US" dirty="0"/>
        </a:p>
      </dgm:t>
    </dgm:pt>
    <dgm:pt modelId="{670A63E7-4ED3-4C5D-A126-472E8F17C336}" type="parTrans" cxnId="{E7086D12-CE25-4084-AFEF-52EF0C12F7B3}">
      <dgm:prSet/>
      <dgm:spPr/>
      <dgm:t>
        <a:bodyPr/>
        <a:lstStyle/>
        <a:p>
          <a:endParaRPr lang="zh-CN" altLang="en-US"/>
        </a:p>
      </dgm:t>
    </dgm:pt>
    <dgm:pt modelId="{42DE33B3-ED0E-47B8-95BD-5F77AFD0560C}" type="sibTrans" cxnId="{E7086D12-CE25-4084-AFEF-52EF0C12F7B3}">
      <dgm:prSet/>
      <dgm:spPr/>
      <dgm:t>
        <a:bodyPr/>
        <a:lstStyle/>
        <a:p>
          <a:endParaRPr lang="zh-CN" altLang="en-US"/>
        </a:p>
      </dgm:t>
    </dgm:pt>
    <dgm:pt modelId="{E95A0273-E642-4127-B438-45D95C69FDCC}">
      <dgm:prSet phldrT="[文本]"/>
      <dgm:spPr/>
      <dgm:t>
        <a:bodyPr/>
        <a:lstStyle/>
        <a:p>
          <a:r>
            <a:rPr lang="zh-CN" altLang="en-US" smtClean="0"/>
            <a:t>文字内容文字内容</a:t>
          </a:r>
          <a:endParaRPr lang="zh-CN" altLang="en-US" dirty="0"/>
        </a:p>
      </dgm:t>
    </dgm:pt>
    <dgm:pt modelId="{A29485EC-6F7A-48CD-88A5-0EED59B9EE4E}" type="parTrans" cxnId="{C00DA062-B793-417D-835E-33348A3C78E5}">
      <dgm:prSet/>
      <dgm:spPr/>
      <dgm:t>
        <a:bodyPr/>
        <a:lstStyle/>
        <a:p>
          <a:endParaRPr lang="zh-CN" altLang="en-US"/>
        </a:p>
      </dgm:t>
    </dgm:pt>
    <dgm:pt modelId="{7C0A3567-4947-4BF0-B38A-DB850C15DA21}" type="sibTrans" cxnId="{C00DA062-B793-417D-835E-33348A3C78E5}">
      <dgm:prSet/>
      <dgm:spPr/>
      <dgm:t>
        <a:bodyPr/>
        <a:lstStyle/>
        <a:p>
          <a:endParaRPr lang="zh-CN" altLang="en-US"/>
        </a:p>
      </dgm:t>
    </dgm:pt>
    <dgm:pt modelId="{073E84FE-B18B-4D22-AF7B-4B184FDAA9BA}">
      <dgm:prSet phldrT="[文本]"/>
      <dgm:spPr/>
      <dgm:t>
        <a:bodyPr/>
        <a:lstStyle/>
        <a:p>
          <a:r>
            <a:rPr lang="zh-CN" altLang="en-US" smtClean="0"/>
            <a:t>文字内容文字内容</a:t>
          </a:r>
          <a:endParaRPr lang="zh-CN" altLang="en-US" dirty="0"/>
        </a:p>
      </dgm:t>
    </dgm:pt>
    <dgm:pt modelId="{DBCDC834-68C5-4986-9853-F1C27B73FB99}" type="parTrans" cxnId="{51E5C23E-6EFB-4E98-95F3-AB7BD2A5AA3D}">
      <dgm:prSet/>
      <dgm:spPr/>
      <dgm:t>
        <a:bodyPr/>
        <a:lstStyle/>
        <a:p>
          <a:endParaRPr lang="zh-CN" altLang="en-US"/>
        </a:p>
      </dgm:t>
    </dgm:pt>
    <dgm:pt modelId="{19C117B7-F6C6-4791-9846-CE39A7B77D25}" type="sibTrans" cxnId="{51E5C23E-6EFB-4E98-95F3-AB7BD2A5AA3D}">
      <dgm:prSet/>
      <dgm:spPr/>
      <dgm:t>
        <a:bodyPr/>
        <a:lstStyle/>
        <a:p>
          <a:endParaRPr lang="zh-CN" altLang="en-US"/>
        </a:p>
      </dgm:t>
    </dgm:pt>
    <dgm:pt modelId="{F2EA260C-E5B1-4EB8-98B8-C73AA82A3830}">
      <dgm:prSet phldrT="[文本]"/>
      <dgm:spPr/>
      <dgm:t>
        <a:bodyPr/>
        <a:lstStyle/>
        <a:p>
          <a:r>
            <a:rPr lang="zh-CN" altLang="en-US" dirty="0" smtClean="0"/>
            <a:t>文字内容文字内容</a:t>
          </a:r>
          <a:endParaRPr lang="zh-CN" altLang="en-US" dirty="0"/>
        </a:p>
      </dgm:t>
    </dgm:pt>
    <dgm:pt modelId="{77C9DB3E-84AC-4159-9575-4A4F4A24329F}" type="parTrans" cxnId="{325EEB6B-E5CF-4EAF-BC7E-ACD4491C0701}">
      <dgm:prSet/>
      <dgm:spPr/>
      <dgm:t>
        <a:bodyPr/>
        <a:lstStyle/>
        <a:p>
          <a:endParaRPr lang="zh-CN" altLang="en-US"/>
        </a:p>
      </dgm:t>
    </dgm:pt>
    <dgm:pt modelId="{7411D8BA-43A6-42E7-A55A-5D4E8F6763B2}" type="sibTrans" cxnId="{325EEB6B-E5CF-4EAF-BC7E-ACD4491C0701}">
      <dgm:prSet/>
      <dgm:spPr/>
      <dgm:t>
        <a:bodyPr/>
        <a:lstStyle/>
        <a:p>
          <a:endParaRPr lang="zh-CN" altLang="en-US"/>
        </a:p>
      </dgm:t>
    </dgm:pt>
    <dgm:pt modelId="{563461E3-9F7B-4DD1-89F7-D659D09EB4FE}">
      <dgm:prSet phldrT="[文本]"/>
      <dgm:spPr/>
      <dgm:t>
        <a:bodyPr/>
        <a:lstStyle/>
        <a:p>
          <a:r>
            <a:rPr lang="zh-CN" altLang="en-US" dirty="0" smtClean="0"/>
            <a:t>文字内容文字内容</a:t>
          </a:r>
          <a:endParaRPr lang="zh-CN" altLang="en-US" dirty="0"/>
        </a:p>
      </dgm:t>
    </dgm:pt>
    <dgm:pt modelId="{7F84509F-3024-4C10-BFE9-7C4CAB8AEA84}" type="parTrans" cxnId="{6749A618-6C63-4C0B-8FFC-91D74445A530}">
      <dgm:prSet/>
      <dgm:spPr/>
      <dgm:t>
        <a:bodyPr/>
        <a:lstStyle/>
        <a:p>
          <a:endParaRPr lang="zh-CN" altLang="en-US"/>
        </a:p>
      </dgm:t>
    </dgm:pt>
    <dgm:pt modelId="{59527EC6-1615-4019-B806-1D19580F4321}" type="sibTrans" cxnId="{6749A618-6C63-4C0B-8FFC-91D74445A530}">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t>
        <a:bodyPr/>
        <a:lstStyle/>
        <a:p>
          <a:endParaRPr lang="zh-CN" altLang="en-US"/>
        </a:p>
      </dgm:t>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t>
        <a:bodyPr/>
        <a:lstStyle/>
        <a:p>
          <a:endParaRPr lang="zh-CN" altLang="en-US"/>
        </a:p>
      </dgm:t>
    </dgm:pt>
    <dgm:pt modelId="{0906846D-B162-433A-97D0-D4044DEE67CF}" type="pres">
      <dgm:prSet presAssocID="{533ECE33-4BF9-4660-96E2-2A50AF5200D4}" presName="parentText" presStyleLbl="node1" presStyleIdx="0" presStyleCnt="3">
        <dgm:presLayoutVars>
          <dgm:chMax val="0"/>
          <dgm:bulletEnabled val="1"/>
        </dgm:presLayoutVars>
      </dgm:prSet>
      <dgm:spPr/>
      <dgm:t>
        <a:bodyPr/>
        <a:lstStyle/>
        <a:p>
          <a:endParaRPr lang="zh-CN" altLang="en-US"/>
        </a:p>
      </dgm:t>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t>
        <a:bodyPr/>
        <a:lstStyle/>
        <a:p>
          <a:endParaRPr lang="zh-CN" altLang="en-US"/>
        </a:p>
      </dgm:t>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t>
        <a:bodyPr/>
        <a:lstStyle/>
        <a:p>
          <a:endParaRPr lang="zh-CN" altLang="en-US"/>
        </a:p>
      </dgm:t>
    </dgm:pt>
    <dgm:pt modelId="{C6732B46-C6AA-48F3-A0C4-4ACA7A63178C}" type="pres">
      <dgm:prSet presAssocID="{EF5D9244-B2EE-4C29-8F47-5D3CE0ACF1A7}" presName="parentText" presStyleLbl="node1" presStyleIdx="1" presStyleCnt="3">
        <dgm:presLayoutVars>
          <dgm:chMax val="0"/>
          <dgm:bulletEnabled val="1"/>
        </dgm:presLayoutVars>
      </dgm:prSet>
      <dgm:spPr/>
      <dgm:t>
        <a:bodyPr/>
        <a:lstStyle/>
        <a:p>
          <a:endParaRPr lang="zh-CN" altLang="en-US"/>
        </a:p>
      </dgm:t>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t>
        <a:bodyPr/>
        <a:lstStyle/>
        <a:p>
          <a:endParaRPr lang="zh-CN" altLang="en-US"/>
        </a:p>
      </dgm:t>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t>
        <a:bodyPr/>
        <a:lstStyle/>
        <a:p>
          <a:endParaRPr lang="zh-CN" altLang="en-US"/>
        </a:p>
      </dgm:t>
    </dgm:pt>
    <dgm:pt modelId="{04F6827F-281B-42C5-A9D8-0CB3AAB5A08B}" type="pres">
      <dgm:prSet presAssocID="{0D740781-D3B4-4FDF-87D8-686B0140A31D}" presName="parentText" presStyleLbl="node1" presStyleIdx="2" presStyleCnt="3">
        <dgm:presLayoutVars>
          <dgm:chMax val="0"/>
          <dgm:bulletEnabled val="1"/>
        </dgm:presLayoutVars>
      </dgm:prSet>
      <dgm:spPr/>
      <dgm:t>
        <a:bodyPr/>
        <a:lstStyle/>
        <a:p>
          <a:endParaRPr lang="zh-CN" altLang="en-US"/>
        </a:p>
      </dgm:t>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t>
        <a:bodyPr/>
        <a:lstStyle/>
        <a:p>
          <a:endParaRPr lang="zh-CN" altLang="en-US"/>
        </a:p>
      </dgm:t>
    </dgm:pt>
  </dgm:ptLst>
  <dgm:cxnLst>
    <dgm:cxn modelId="{325EEB6B-E5CF-4EAF-BC7E-ACD4491C0701}" srcId="{0D740781-D3B4-4FDF-87D8-686B0140A31D}" destId="{F2EA260C-E5B1-4EB8-98B8-C73AA82A3830}" srcOrd="0" destOrd="0" parTransId="{77C9DB3E-84AC-4159-9575-4A4F4A24329F}" sibTransId="{7411D8BA-43A6-42E7-A55A-5D4E8F6763B2}"/>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26C57CCC-F96C-4191-9713-033174245393}" type="presOf" srcId="{E95A0273-E642-4127-B438-45D95C69FDCC}" destId="{35B04919-E45A-445B-8E33-878B767387DD}" srcOrd="0" destOrd="0" presId="urn:microsoft.com/office/officeart/2005/8/layout/list1"/>
    <dgm:cxn modelId="{EE7CCF71-05C4-4D10-B029-071D8EB1D96D}" srcId="{F0B78CBC-CBDA-46C9-929E-85199E667CC4}" destId="{533ECE33-4BF9-4660-96E2-2A50AF5200D4}" srcOrd="0" destOrd="0" parTransId="{4FEF3489-B718-4466-8BCE-E7885049A98A}" sibTransId="{326212A5-835D-47CE-86C4-D3AFDADF71CC}"/>
    <dgm:cxn modelId="{C00DA062-B793-417D-835E-33348A3C78E5}" srcId="{EF5D9244-B2EE-4C29-8F47-5D3CE0ACF1A7}" destId="{E95A0273-E642-4127-B438-45D95C69FDCC}" srcOrd="0" destOrd="0" parTransId="{A29485EC-6F7A-48CD-88A5-0EED59B9EE4E}" sibTransId="{7C0A3567-4947-4BF0-B38A-DB850C15DA21}"/>
    <dgm:cxn modelId="{2B7D2A9D-C8B2-491E-8F6C-00EE845F332C}" srcId="{F0B78CBC-CBDA-46C9-929E-85199E667CC4}" destId="{EF5D9244-B2EE-4C29-8F47-5D3CE0ACF1A7}" srcOrd="1" destOrd="0" parTransId="{B5438507-6D71-43E6-B28B-BEF08BD1AF2A}" sibTransId="{50668C4E-E5B8-4D35-BFBA-84AC5EA6E4C4}"/>
    <dgm:cxn modelId="{2FAAEC62-C31B-436B-A2F0-DBF3085CA36C}" type="presOf" srcId="{EF5D9244-B2EE-4C29-8F47-5D3CE0ACF1A7}" destId="{C520F909-4BA8-412B-9792-9EBD8ED39BFE}"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5D56F45A-6B98-4E6F-836F-E9377E96D7BE}" type="presOf" srcId="{F2EA260C-E5B1-4EB8-98B8-C73AA82A3830}" destId="{6A001656-CA27-4567-96E8-EF933E971BD3}" srcOrd="0" destOrd="0" presId="urn:microsoft.com/office/officeart/2005/8/layout/list1"/>
    <dgm:cxn modelId="{6749A618-6C63-4C0B-8FFC-91D74445A530}" srcId="{0D740781-D3B4-4FDF-87D8-686B0140A31D}" destId="{563461E3-9F7B-4DD1-89F7-D659D09EB4FE}" srcOrd="1" destOrd="0" parTransId="{7F84509F-3024-4C10-BFE9-7C4CAB8AEA84}" sibTransId="{59527EC6-1615-4019-B806-1D19580F4321}"/>
    <dgm:cxn modelId="{160BB72E-2606-4B11-9642-55ABEAF3F353}" type="presOf" srcId="{0D740781-D3B4-4FDF-87D8-686B0140A31D}" destId="{04F6827F-281B-42C5-A9D8-0CB3AAB5A08B}" srcOrd="1" destOrd="0" presId="urn:microsoft.com/office/officeart/2005/8/layout/list1"/>
    <dgm:cxn modelId="{82FFFA48-C3F7-4AD5-AB5D-F844542866F4}" type="presOf" srcId="{F0B78CBC-CBDA-46C9-929E-85199E667CC4}" destId="{ECFE74ED-7105-4194-8680-BB25A1E49CFB}" srcOrd="0" destOrd="0" presId="urn:microsoft.com/office/officeart/2005/8/layout/list1"/>
    <dgm:cxn modelId="{51E5C23E-6EFB-4E98-95F3-AB7BD2A5AA3D}" srcId="{EF5D9244-B2EE-4C29-8F47-5D3CE0ACF1A7}" destId="{073E84FE-B18B-4D22-AF7B-4B184FDAA9BA}" srcOrd="1" destOrd="0" parTransId="{DBCDC834-68C5-4986-9853-F1C27B73FB99}" sibTransId="{19C117B7-F6C6-4791-9846-CE39A7B77D25}"/>
    <dgm:cxn modelId="{69AE542A-34A1-405D-BB6C-2227C1B77071}" type="presOf" srcId="{073E84FE-B18B-4D22-AF7B-4B184FDAA9BA}" destId="{35B04919-E45A-445B-8E33-878B767387DD}" srcOrd="0" destOrd="1"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993DF85A-FEE7-46C2-97BC-DF3C996E9B7E}" type="presOf" srcId="{DAEB6F84-7DA0-4FE4-89DD-662120E27507}" destId="{D6C023B1-4119-4CE8-963E-7A50604B78B9}" srcOrd="0" destOrd="1" presId="urn:microsoft.com/office/officeart/2005/8/layout/list1"/>
    <dgm:cxn modelId="{E1419CD1-8920-4377-808E-6146F676871D}" type="presOf" srcId="{533ECE33-4BF9-4660-96E2-2A50AF5200D4}" destId="{49D4B14C-BC5E-4E30-9E57-C9556B2181F7}"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0811E898-DF03-46AF-BE06-B5521C93831D}" type="presOf" srcId="{0D740781-D3B4-4FDF-87D8-686B0140A31D}" destId="{D974D2DC-BF0E-48C6-8EDA-F113B445A6CF}" srcOrd="0" destOrd="0" presId="urn:microsoft.com/office/officeart/2005/8/layout/list1"/>
    <dgm:cxn modelId="{6E9790AE-7A7F-4ADB-9C5D-18E7DE6356E2}" type="presOf" srcId="{533ECE33-4BF9-4660-96E2-2A50AF5200D4}" destId="{0906846D-B162-433A-97D0-D4044DEE67CF}" srcOrd="1" destOrd="0"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33780"/>
          <a:ext cx="8256588" cy="1157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437388" rIns="640803"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smtClean="0"/>
            <a:t>文字内容文字内容</a:t>
          </a:r>
          <a:endParaRPr lang="zh-CN" altLang="en-US" sz="2100" kern="1200" dirty="0"/>
        </a:p>
        <a:p>
          <a:pPr marL="228600" lvl="1" indent="-228600" algn="l" defTabSz="933450">
            <a:lnSpc>
              <a:spcPct val="90000"/>
            </a:lnSpc>
            <a:spcBef>
              <a:spcPct val="0"/>
            </a:spcBef>
            <a:spcAft>
              <a:spcPct val="15000"/>
            </a:spcAft>
            <a:buChar char="••"/>
          </a:pPr>
          <a:r>
            <a:rPr lang="zh-CN" altLang="en-US" sz="2100" kern="1200" dirty="0" smtClean="0"/>
            <a:t>文字内容文字内容</a:t>
          </a:r>
          <a:endParaRPr lang="zh-CN" altLang="en-US" sz="2100" kern="1200" dirty="0"/>
        </a:p>
      </dsp:txBody>
      <dsp:txXfrm>
        <a:off x="0" y="333780"/>
        <a:ext cx="8256588" cy="1157625"/>
      </dsp:txXfrm>
    </dsp:sp>
    <dsp:sp modelId="{0906846D-B162-433A-97D0-D4044DEE67CF}">
      <dsp:nvSpPr>
        <dsp:cNvPr id="0" name=""/>
        <dsp:cNvSpPr/>
      </dsp:nvSpPr>
      <dsp:spPr>
        <a:xfrm>
          <a:off x="412829" y="23820"/>
          <a:ext cx="577961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933450">
            <a:lnSpc>
              <a:spcPct val="90000"/>
            </a:lnSpc>
            <a:spcBef>
              <a:spcPct val="0"/>
            </a:spcBef>
            <a:spcAft>
              <a:spcPct val="35000"/>
            </a:spcAft>
          </a:pPr>
          <a:r>
            <a:rPr lang="zh-CN" altLang="en-US" sz="2100" kern="1200" dirty="0" smtClean="0"/>
            <a:t>标题内容</a:t>
          </a:r>
          <a:endParaRPr lang="zh-CN" altLang="en-US" sz="2100" kern="1200" dirty="0"/>
        </a:p>
      </dsp:txBody>
      <dsp:txXfrm>
        <a:off x="443091" y="54082"/>
        <a:ext cx="5719087" cy="559396"/>
      </dsp:txXfrm>
    </dsp:sp>
    <dsp:sp modelId="{35B04919-E45A-445B-8E33-878B767387DD}">
      <dsp:nvSpPr>
        <dsp:cNvPr id="0" name=""/>
        <dsp:cNvSpPr/>
      </dsp:nvSpPr>
      <dsp:spPr>
        <a:xfrm>
          <a:off x="0" y="1914765"/>
          <a:ext cx="8256588" cy="1157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437388" rIns="640803"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smtClean="0"/>
            <a:t>文字内容文字内容</a:t>
          </a:r>
          <a:endParaRPr lang="zh-CN" altLang="en-US" sz="2100" kern="1200" dirty="0"/>
        </a:p>
        <a:p>
          <a:pPr marL="228600" lvl="1" indent="-228600" algn="l" defTabSz="933450">
            <a:lnSpc>
              <a:spcPct val="90000"/>
            </a:lnSpc>
            <a:spcBef>
              <a:spcPct val="0"/>
            </a:spcBef>
            <a:spcAft>
              <a:spcPct val="15000"/>
            </a:spcAft>
            <a:buChar char="••"/>
          </a:pPr>
          <a:r>
            <a:rPr lang="zh-CN" altLang="en-US" sz="2100" kern="1200" smtClean="0"/>
            <a:t>文字内容文字内容</a:t>
          </a:r>
          <a:endParaRPr lang="zh-CN" altLang="en-US" sz="2100" kern="1200" dirty="0"/>
        </a:p>
      </dsp:txBody>
      <dsp:txXfrm>
        <a:off x="0" y="1914765"/>
        <a:ext cx="8256588" cy="1157625"/>
      </dsp:txXfrm>
    </dsp:sp>
    <dsp:sp modelId="{C6732B46-C6AA-48F3-A0C4-4ACA7A63178C}">
      <dsp:nvSpPr>
        <dsp:cNvPr id="0" name=""/>
        <dsp:cNvSpPr/>
      </dsp:nvSpPr>
      <dsp:spPr>
        <a:xfrm>
          <a:off x="412829" y="1604805"/>
          <a:ext cx="577961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933450">
            <a:lnSpc>
              <a:spcPct val="90000"/>
            </a:lnSpc>
            <a:spcBef>
              <a:spcPct val="0"/>
            </a:spcBef>
            <a:spcAft>
              <a:spcPct val="35000"/>
            </a:spcAft>
          </a:pPr>
          <a:r>
            <a:rPr lang="zh-CN" altLang="en-US" sz="2100" kern="1200" dirty="0" smtClean="0"/>
            <a:t>标题内容</a:t>
          </a:r>
          <a:endParaRPr lang="zh-CN" altLang="en-US" sz="2100" kern="1200" dirty="0"/>
        </a:p>
      </dsp:txBody>
      <dsp:txXfrm>
        <a:off x="443091" y="1635067"/>
        <a:ext cx="5719087" cy="559396"/>
      </dsp:txXfrm>
    </dsp:sp>
    <dsp:sp modelId="{6A001656-CA27-4567-96E8-EF933E971BD3}">
      <dsp:nvSpPr>
        <dsp:cNvPr id="0" name=""/>
        <dsp:cNvSpPr/>
      </dsp:nvSpPr>
      <dsp:spPr>
        <a:xfrm>
          <a:off x="0" y="3495750"/>
          <a:ext cx="8256588" cy="1157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437388" rIns="640803"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smtClean="0"/>
            <a:t>文字内容文字内容</a:t>
          </a:r>
          <a:endParaRPr lang="zh-CN" altLang="en-US" sz="2100" kern="1200" dirty="0"/>
        </a:p>
        <a:p>
          <a:pPr marL="228600" lvl="1" indent="-228600" algn="l" defTabSz="933450">
            <a:lnSpc>
              <a:spcPct val="90000"/>
            </a:lnSpc>
            <a:spcBef>
              <a:spcPct val="0"/>
            </a:spcBef>
            <a:spcAft>
              <a:spcPct val="15000"/>
            </a:spcAft>
            <a:buChar char="••"/>
          </a:pPr>
          <a:r>
            <a:rPr lang="zh-CN" altLang="en-US" sz="2100" kern="1200" dirty="0" smtClean="0"/>
            <a:t>文字内容文字内容</a:t>
          </a:r>
          <a:endParaRPr lang="zh-CN" altLang="en-US" sz="2100" kern="1200" dirty="0"/>
        </a:p>
      </dsp:txBody>
      <dsp:txXfrm>
        <a:off x="0" y="3495750"/>
        <a:ext cx="8256588" cy="1157625"/>
      </dsp:txXfrm>
    </dsp:sp>
    <dsp:sp modelId="{04F6827F-281B-42C5-A9D8-0CB3AAB5A08B}">
      <dsp:nvSpPr>
        <dsp:cNvPr id="0" name=""/>
        <dsp:cNvSpPr/>
      </dsp:nvSpPr>
      <dsp:spPr>
        <a:xfrm>
          <a:off x="412829" y="3185790"/>
          <a:ext cx="577961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933450">
            <a:lnSpc>
              <a:spcPct val="90000"/>
            </a:lnSpc>
            <a:spcBef>
              <a:spcPct val="0"/>
            </a:spcBef>
            <a:spcAft>
              <a:spcPct val="35000"/>
            </a:spcAft>
          </a:pPr>
          <a:r>
            <a:rPr lang="zh-CN" altLang="en-US" sz="2100" kern="1200" dirty="0" smtClean="0"/>
            <a:t>标题内容</a:t>
          </a:r>
          <a:endParaRPr lang="zh-CN" altLang="en-US" sz="2100" kern="1200" dirty="0"/>
        </a:p>
      </dsp:txBody>
      <dsp:txXfrm>
        <a:off x="443091" y="3216052"/>
        <a:ext cx="571908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2018/9/9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21539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此页可以删除</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a:t>
            </a:fld>
            <a:endParaRPr lang="zh-CN" altLang="en-US"/>
          </a:p>
        </p:txBody>
      </p:sp>
    </p:spTree>
    <p:extLst>
      <p:ext uri="{BB962C8B-B14F-4D97-AF65-F5344CB8AC3E}">
        <p14:creationId xmlns:p14="http://schemas.microsoft.com/office/powerpoint/2010/main" val="286309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a:t>
            </a:fld>
            <a:endParaRPr lang="zh-CN" altLang="en-US"/>
          </a:p>
        </p:txBody>
      </p:sp>
    </p:spTree>
    <p:extLst>
      <p:ext uri="{BB962C8B-B14F-4D97-AF65-F5344CB8AC3E}">
        <p14:creationId xmlns:p14="http://schemas.microsoft.com/office/powerpoint/2010/main" val="71684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a:t>
            </a:fld>
            <a:endParaRPr lang="zh-CN" altLang="en-US"/>
          </a:p>
        </p:txBody>
      </p:sp>
    </p:spTree>
    <p:extLst>
      <p:ext uri="{BB962C8B-B14F-4D97-AF65-F5344CB8AC3E}">
        <p14:creationId xmlns:p14="http://schemas.microsoft.com/office/powerpoint/2010/main" val="1333220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e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628650" y="5034521"/>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89123"/>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7569443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guide id="2" pos="38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2239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488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guide id="2" pos="3895">
          <p15:clr>
            <a:srgbClr val="FBAE40"/>
          </p15:clr>
        </p15:guide>
        <p15:guide id="3" pos="51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5" y="5245248"/>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smtClean="0"/>
              <a:t>单击以编辑母版副标题样式</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11" name="直接连接符 10"/>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998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21">
          <p15:clr>
            <a:srgbClr val="FBAE40"/>
          </p15:clr>
        </p15:guide>
        <p15:guide id="3" pos="2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9144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991" y="4211593"/>
            <a:ext cx="3021843" cy="799946"/>
          </a:xfrm>
          <a:prstGeom prst="rect">
            <a:avLst/>
          </a:prstGeom>
        </p:spPr>
      </p:pic>
      <p:sp>
        <p:nvSpPr>
          <p:cNvPr id="3" name="标题 2"/>
          <p:cNvSpPr>
            <a:spLocks noGrp="1"/>
          </p:cNvSpPr>
          <p:nvPr>
            <p:ph type="title"/>
          </p:nvPr>
        </p:nvSpPr>
        <p:spPr>
          <a:xfrm>
            <a:off x="628650" y="1552217"/>
            <a:ext cx="7886700" cy="1325563"/>
          </a:xfrm>
          <a:prstGeom prst="rect">
            <a:avLst/>
          </a:prstGeom>
        </p:spPr>
        <p:txBody>
          <a:bodyPr anchor="ctr"/>
          <a:lstStyle>
            <a:lvl1pPr algn="ctr">
              <a:defRPr b="1">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3551077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41322697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Tree>
    <p:extLst>
      <p:ext uri="{BB962C8B-B14F-4D97-AF65-F5344CB8AC3E}">
        <p14:creationId xmlns:p14="http://schemas.microsoft.com/office/powerpoint/2010/main" val="134762871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smtClean="0"/>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0" name="矩形 9"/>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val="17953924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167">
          <p15:clr>
            <a:srgbClr val="FBAE40"/>
          </p15:clr>
        </p15:guide>
        <p15:guide id="2" pos="153">
          <p15:clr>
            <a:srgbClr val="FBAE40"/>
          </p15:clr>
        </p15:guide>
        <p15:guide id="3" pos="5556" userDrawn="1">
          <p15:clr>
            <a:srgbClr val="FBAE40"/>
          </p15:clr>
        </p15:guide>
        <p15:guide id="4"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8260526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4" name="矩形 13"/>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09890728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7" name="矩形 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84389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1" y="313202"/>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7757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0043433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5" name="标题 1"/>
          <p:cNvSpPr txBox="1">
            <a:spLocks/>
          </p:cNvSpPr>
          <p:nvPr/>
        </p:nvSpPr>
        <p:spPr>
          <a:xfrm>
            <a:off x="323851"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smtClean="0">
                <a:solidFill>
                  <a:schemeClr val="accent1"/>
                </a:solidFill>
              </a:rPr>
              <a:t>单击此处编辑母版标题样式</a:t>
            </a:r>
            <a:endParaRPr lang="zh-CN" altLang="en-US" sz="2000" dirty="0">
              <a:solidFill>
                <a:schemeClr val="accent1"/>
              </a:solidFill>
            </a:endParaRPr>
          </a:p>
        </p:txBody>
      </p:sp>
      <p:sp>
        <p:nvSpPr>
          <p:cNvPr id="6" name="文本占位符 5"/>
          <p:cNvSpPr>
            <a:spLocks noGrp="1"/>
          </p:cNvSpPr>
          <p:nvPr>
            <p:ph type="body" idx="1"/>
          </p:nvPr>
        </p:nvSpPr>
        <p:spPr>
          <a:xfrm>
            <a:off x="413469" y="807632"/>
            <a:ext cx="8340421" cy="586556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矩形 6"/>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9" name="标题 1"/>
          <p:cNvSpPr txBox="1">
            <a:spLocks/>
          </p:cNvSpPr>
          <p:nvPr userDrawn="1"/>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smtClean="0">
                <a:solidFill>
                  <a:schemeClr val="accent1"/>
                </a:solidFill>
              </a:rPr>
              <a:t>单击此处编辑母版标题样式</a:t>
            </a:r>
            <a:endParaRPr lang="zh-CN" altLang="en-US" dirty="0">
              <a:solidFill>
                <a:schemeClr val="accent1"/>
              </a:solidFill>
            </a:endParaRPr>
          </a:p>
        </p:txBody>
      </p:sp>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38783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3" r:id="rId1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hyperlink" Target="https://zh.wikipedia.org/wiki/Kubernetes#cite_note-3" TargetMode="External"/><Relationship Id="rId4" Type="http://schemas.openxmlformats.org/officeDocument/2006/relationships/hyperlink" Target="https://zh.wikipedia.org/wiki/Kubernetes#cite_note-4" TargetMode="External"/><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9.xml"/><Relationship Id="rId2"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baike.baidu.com/item/%E4%B8%89%E6%A1%85%E5%B8%86%E8%88%B9" TargetMode="External"/><Relationship Id="rId3" Type="http://schemas.openxmlformats.org/officeDocument/2006/relationships/hyperlink" Target="https://baike.baidu.com/item/%E4%BA%94%E8%B0%B7%E4%B8%B0%E7%99%BB"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baike.baidu.com/item/%E9%BB%84%E9%B3%8D%E9%B2%B7" TargetMode="External"/><Relationship Id="rId4" Type="http://schemas.openxmlformats.org/officeDocument/2006/relationships/hyperlink" Target="https://baike.baidu.com/item/%E5%87%A4%E6%A2%A8" TargetMode="External"/><Relationship Id="rId5" Type="http://schemas.openxmlformats.org/officeDocument/2006/relationships/hyperlink" Target="https://baike.baidu.com/item/%E5%9B%A2%E5%9C%86" TargetMode="External"/><Relationship Id="rId1" Type="http://schemas.openxmlformats.org/officeDocument/2006/relationships/slideLayout" Target="../slideLayouts/slideLayout3.xml"/><Relationship Id="rId2" Type="http://schemas.openxmlformats.org/officeDocument/2006/relationships/hyperlink" Target="https://baike.baidu.com/item/%E5%9F%BA%E9%9A%8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baike.baidu.com/item/%E6%9E%A3%E5%BA%84%E5%B8%8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slideLayout" Target="../slideLayouts/slideLayout2.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emf"/><Relationship Id="rId5" Type="http://schemas.openxmlformats.org/officeDocument/2006/relationships/image" Target="../media/image34.jpg"/><Relationship Id="rId6" Type="http://schemas.openxmlformats.org/officeDocument/2006/relationships/image" Target="../media/image35.emf"/><Relationship Id="rId7"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项目</a:t>
            </a:r>
            <a:r>
              <a:rPr lang="zh-CN" altLang="en-US" dirty="0" smtClean="0">
                <a:latin typeface="微软雅黑" panose="020B0503020204020204" pitchFamily="34" charset="-122"/>
                <a:ea typeface="微软雅黑" panose="020B0503020204020204" pitchFamily="34" charset="-122"/>
              </a:rPr>
              <a:t>答辩</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聚票网</a:t>
            </a:r>
            <a:endParaRPr lang="zh-CN" altLang="en-US" dirty="0">
              <a:latin typeface="微软雅黑" panose="020B0503020204020204" pitchFamily="34" charset="-122"/>
              <a:ea typeface="微软雅黑" panose="020B0503020204020204" pitchFamily="34" charset="-122"/>
            </a:endParaRPr>
          </a:p>
        </p:txBody>
      </p:sp>
      <p:sp>
        <p:nvSpPr>
          <p:cNvPr id="2" name="副标题 1"/>
          <p:cNvSpPr>
            <a:spLocks noGrp="1"/>
          </p:cNvSpPr>
          <p:nvPr>
            <p:ph type="subTitle" idx="1"/>
          </p:nvPr>
        </p:nvSpPr>
        <p:spPr>
          <a:xfrm>
            <a:off x="628650" y="5018990"/>
            <a:ext cx="7886700" cy="604299"/>
          </a:xfrm>
        </p:spPr>
        <p:txBody>
          <a:bodyPr/>
          <a:lstStyle/>
          <a:p>
            <a:r>
              <a:rPr lang="zh-CN" altLang="en-US" dirty="0" smtClean="0"/>
              <a:t>潘子奕 徐天强 应邦豪 裘鹏泽</a:t>
            </a:r>
            <a:endParaRPr lang="zh-CN" altLang="en-US" dirty="0"/>
          </a:p>
        </p:txBody>
      </p:sp>
      <p:sp>
        <p:nvSpPr>
          <p:cNvPr id="4" name="文本占位符 5"/>
          <p:cNvSpPr txBox="1">
            <a:spLocks/>
          </p:cNvSpPr>
          <p:nvPr/>
        </p:nvSpPr>
        <p:spPr>
          <a:xfrm>
            <a:off x="2297925" y="5703775"/>
            <a:ext cx="4159250" cy="499004"/>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mtClean="0">
                <a:solidFill>
                  <a:schemeClr val="bg1"/>
                </a:solidFill>
                <a:latin typeface="+mn-ea"/>
                <a:cs typeface="+mj-cs"/>
              </a:rPr>
              <a:t>2018.08</a:t>
            </a:r>
            <a:endParaRPr lang="zh-CN" altLang="en-US" dirty="0">
              <a:solidFill>
                <a:schemeClr val="bg1"/>
              </a:solidFill>
              <a:latin typeface="+mn-ea"/>
              <a:cs typeface="+mj-cs"/>
            </a:endParaRPr>
          </a:p>
        </p:txBody>
      </p:sp>
    </p:spTree>
    <p:extLst>
      <p:ext uri="{BB962C8B-B14F-4D97-AF65-F5344CB8AC3E}">
        <p14:creationId xmlns:p14="http://schemas.microsoft.com/office/powerpoint/2010/main" val="1722887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NoSQL</a:t>
            </a:r>
            <a:r>
              <a:rPr lang="zh-CN" altLang="en-US" dirty="0" smtClean="0"/>
              <a:t>数据库</a:t>
            </a:r>
            <a:endParaRPr lang="zh-CN" altLang="en-US" dirty="0"/>
          </a:p>
        </p:txBody>
      </p:sp>
      <p:sp>
        <p:nvSpPr>
          <p:cNvPr id="6" name="矩形 5"/>
          <p:cNvSpPr/>
          <p:nvPr/>
        </p:nvSpPr>
        <p:spPr>
          <a:xfrm>
            <a:off x="1590260" y="2080008"/>
            <a:ext cx="5731565" cy="923330"/>
          </a:xfrm>
          <a:prstGeom prst="rect">
            <a:avLst/>
          </a:prstGeom>
        </p:spPr>
        <p:txBody>
          <a:bodyPr wrap="square">
            <a:spAutoFit/>
          </a:bodyPr>
          <a:lstStyle/>
          <a:p>
            <a:r>
              <a:rPr lang="en-US" altLang="zh-CN" dirty="0"/>
              <a:t>NoSQL</a:t>
            </a:r>
            <a:r>
              <a:rPr lang="zh-CN" altLang="en-US" dirty="0" smtClean="0"/>
              <a:t>数据库的特点是</a:t>
            </a:r>
            <a:r>
              <a:rPr lang="zh-CN" altLang="en-US" dirty="0"/>
              <a:t>去掉关系数据库的关系型特性。数据之间无关系</a:t>
            </a:r>
            <a:r>
              <a:rPr lang="zh-CN" altLang="en-US" dirty="0" smtClean="0"/>
              <a:t>，非常</a:t>
            </a:r>
            <a:r>
              <a:rPr lang="zh-CN" altLang="en-US" dirty="0"/>
              <a:t>容易扩展</a:t>
            </a:r>
            <a:r>
              <a:rPr lang="zh-CN" altLang="en-US" dirty="0" smtClean="0"/>
              <a:t>。无形</a:t>
            </a:r>
            <a:r>
              <a:rPr lang="zh-CN" altLang="en-US" dirty="0"/>
              <a:t>之间，在架构的层面上</a:t>
            </a:r>
            <a:r>
              <a:rPr lang="zh-CN" altLang="en-US" dirty="0" smtClean="0"/>
              <a:t>带来可</a:t>
            </a:r>
            <a:r>
              <a:rPr lang="zh-CN" altLang="en-US" dirty="0"/>
              <a:t>扩展的能力</a:t>
            </a:r>
            <a:endParaRPr lang="zh-CN" altLang="en-US" dirty="0"/>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
        <p:nvSpPr>
          <p:cNvPr id="4" name="矩形 3"/>
          <p:cNvSpPr/>
          <p:nvPr/>
        </p:nvSpPr>
        <p:spPr>
          <a:xfrm>
            <a:off x="1875183" y="3336238"/>
            <a:ext cx="4572000" cy="1477328"/>
          </a:xfrm>
          <a:prstGeom prst="rect">
            <a:avLst/>
          </a:prstGeom>
        </p:spPr>
        <p:txBody>
          <a:bodyPr>
            <a:spAutoFit/>
          </a:bodyPr>
          <a:lstStyle/>
          <a:p>
            <a:r>
              <a:rPr lang="en-US" altLang="zh-CN" dirty="0" err="1" smtClean="0">
                <a:solidFill>
                  <a:srgbClr val="333333"/>
                </a:solidFill>
                <a:latin typeface="Tahoma" charset="0"/>
              </a:rPr>
              <a:t>MongoDB</a:t>
            </a:r>
            <a:r>
              <a:rPr lang="zh-CN" altLang="en-US" dirty="0" smtClean="0">
                <a:solidFill>
                  <a:srgbClr val="333333"/>
                </a:solidFill>
                <a:latin typeface="Tahoma" charset="0"/>
              </a:rPr>
              <a:t>，一</a:t>
            </a:r>
            <a:r>
              <a:rPr lang="zh-CN" altLang="en-US" dirty="0">
                <a:solidFill>
                  <a:srgbClr val="333333"/>
                </a:solidFill>
                <a:latin typeface="Tahoma" charset="0"/>
              </a:rPr>
              <a:t>个开源</a:t>
            </a:r>
            <a:r>
              <a:rPr lang="zh-CN" altLang="en-US" dirty="0" smtClean="0">
                <a:solidFill>
                  <a:srgbClr val="333333"/>
                </a:solidFill>
                <a:latin typeface="Tahoma" charset="0"/>
              </a:rPr>
              <a:t>的</a:t>
            </a:r>
            <a:r>
              <a:rPr lang="zh-CN" altLang="en-US" dirty="0">
                <a:solidFill>
                  <a:srgbClr val="333333"/>
                </a:solidFill>
                <a:latin typeface="Tahoma" charset="0"/>
              </a:rPr>
              <a:t>、</a:t>
            </a:r>
            <a:r>
              <a:rPr lang="zh-CN" altLang="en-US" dirty="0" smtClean="0">
                <a:solidFill>
                  <a:srgbClr val="333333"/>
                </a:solidFill>
                <a:latin typeface="Tahoma" charset="0"/>
              </a:rPr>
              <a:t>高性能</a:t>
            </a:r>
            <a:r>
              <a:rPr lang="zh-CN" altLang="en-US" dirty="0">
                <a:solidFill>
                  <a:srgbClr val="333333"/>
                </a:solidFill>
                <a:latin typeface="Tahoma" charset="0"/>
              </a:rPr>
              <a:t>、</a:t>
            </a:r>
            <a:r>
              <a:rPr lang="zh-CN" altLang="en-US" dirty="0" smtClean="0">
                <a:solidFill>
                  <a:srgbClr val="333333"/>
                </a:solidFill>
                <a:latin typeface="Tahoma" charset="0"/>
              </a:rPr>
              <a:t>模式自由的</a:t>
            </a:r>
            <a:r>
              <a:rPr lang="zh-CN" altLang="en-US" dirty="0">
                <a:solidFill>
                  <a:srgbClr val="333333"/>
                </a:solidFill>
                <a:latin typeface="Tahoma" charset="0"/>
              </a:rPr>
              <a:t>面向文档的数据库</a:t>
            </a:r>
            <a:r>
              <a:rPr lang="zh-CN" altLang="en-US" dirty="0" smtClean="0">
                <a:solidFill>
                  <a:srgbClr val="333333"/>
                </a:solidFill>
                <a:latin typeface="Tahoma" charset="0"/>
              </a:rPr>
              <a:t>。它可以管理类似</a:t>
            </a:r>
            <a:r>
              <a:rPr lang="en-US" altLang="zh-CN" dirty="0" smtClean="0">
                <a:solidFill>
                  <a:srgbClr val="333333"/>
                </a:solidFill>
                <a:latin typeface="Tahoma" charset="0"/>
              </a:rPr>
              <a:t>JSON</a:t>
            </a:r>
            <a:r>
              <a:rPr lang="zh-CN" altLang="en-US" dirty="0" smtClean="0">
                <a:solidFill>
                  <a:srgbClr val="333333"/>
                </a:solidFill>
                <a:latin typeface="Tahoma" charset="0"/>
              </a:rPr>
              <a:t>的文档集合。</a:t>
            </a:r>
            <a:r>
              <a:rPr lang="zh-CN" altLang="en-US" dirty="0" smtClean="0">
                <a:solidFill>
                  <a:srgbClr val="333333"/>
                </a:solidFill>
                <a:latin typeface="Tahoma" charset="0"/>
              </a:rPr>
              <a:t>且</a:t>
            </a:r>
            <a:r>
              <a:rPr lang="zh-CN" altLang="en-US" dirty="0" smtClean="0">
                <a:solidFill>
                  <a:srgbClr val="333333"/>
                </a:solidFill>
                <a:latin typeface="Tahoma" charset="0"/>
              </a:rPr>
              <a:t>数据</a:t>
            </a:r>
            <a:r>
              <a:rPr lang="zh-CN" altLang="en-US" dirty="0">
                <a:solidFill>
                  <a:srgbClr val="333333"/>
                </a:solidFill>
                <a:latin typeface="Tahoma" charset="0"/>
              </a:rPr>
              <a:t>可以被嵌套到复杂的体系中并</a:t>
            </a:r>
            <a:r>
              <a:rPr lang="zh-CN" altLang="en-US" dirty="0" smtClean="0">
                <a:solidFill>
                  <a:srgbClr val="333333"/>
                </a:solidFill>
                <a:latin typeface="Tahoma" charset="0"/>
              </a:rPr>
              <a:t>保持查询</a:t>
            </a:r>
            <a:r>
              <a:rPr lang="zh-CN" altLang="en-US" dirty="0">
                <a:solidFill>
                  <a:srgbClr val="333333"/>
                </a:solidFill>
                <a:latin typeface="Tahoma" charset="0"/>
              </a:rPr>
              <a:t>可索引，</a:t>
            </a:r>
            <a:r>
              <a:rPr lang="zh-CN" altLang="en-US" dirty="0" smtClean="0">
                <a:solidFill>
                  <a:srgbClr val="333333"/>
                </a:solidFill>
                <a:latin typeface="Tahoma" charset="0"/>
              </a:rPr>
              <a:t>这样，</a:t>
            </a:r>
            <a:r>
              <a:rPr lang="zh-CN" altLang="en-US" dirty="0">
                <a:solidFill>
                  <a:srgbClr val="333333"/>
                </a:solidFill>
                <a:latin typeface="Tahoma" charset="0"/>
              </a:rPr>
              <a:t>应用程序</a:t>
            </a:r>
            <a:r>
              <a:rPr lang="zh-CN" altLang="en-US" dirty="0" smtClean="0">
                <a:solidFill>
                  <a:srgbClr val="333333"/>
                </a:solidFill>
                <a:latin typeface="Tahoma" charset="0"/>
              </a:rPr>
              <a:t>便以</a:t>
            </a:r>
            <a:r>
              <a:rPr lang="zh-CN" altLang="en-US" dirty="0">
                <a:solidFill>
                  <a:srgbClr val="333333"/>
                </a:solidFill>
                <a:latin typeface="Tahoma" charset="0"/>
              </a:rPr>
              <a:t>一种更加自然的方式来为数据建模。</a:t>
            </a:r>
            <a:endParaRPr lang="zh-CN" altLang="en-US" dirty="0"/>
          </a:p>
        </p:txBody>
      </p:sp>
    </p:spTree>
    <p:extLst>
      <p:ext uri="{BB962C8B-B14F-4D97-AF65-F5344CB8AC3E}">
        <p14:creationId xmlns:p14="http://schemas.microsoft.com/office/powerpoint/2010/main" val="1877703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底层文件系统</a:t>
            </a:r>
            <a:endParaRPr lang="zh-CN" altLang="en-US" dirty="0"/>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
        <p:nvSpPr>
          <p:cNvPr id="2" name="文本框 1"/>
          <p:cNvSpPr txBox="1"/>
          <p:nvPr/>
        </p:nvSpPr>
        <p:spPr>
          <a:xfrm>
            <a:off x="494024" y="2425147"/>
            <a:ext cx="7686260" cy="1200329"/>
          </a:xfrm>
          <a:prstGeom prst="rect">
            <a:avLst/>
          </a:prstGeom>
          <a:noFill/>
        </p:spPr>
        <p:txBody>
          <a:bodyPr wrap="square" rtlCol="0">
            <a:spAutoFit/>
          </a:bodyPr>
          <a:lstStyle/>
          <a:p>
            <a:r>
              <a:rPr lang="en-US" altLang="zh-CN" dirty="0"/>
              <a:t>NFS</a:t>
            </a:r>
            <a:r>
              <a:rPr lang="zh-CN" altLang="en-US" dirty="0"/>
              <a:t>（</a:t>
            </a:r>
            <a:r>
              <a:rPr lang="en-US" altLang="zh-CN" dirty="0"/>
              <a:t>Network File System</a:t>
            </a:r>
            <a:r>
              <a:rPr lang="zh-CN" altLang="en-US" dirty="0"/>
              <a:t>）即网络文件系统，是</a:t>
            </a:r>
            <a:r>
              <a:rPr lang="en-US" altLang="zh-CN" dirty="0"/>
              <a:t>FreeBSD</a:t>
            </a:r>
            <a:r>
              <a:rPr lang="zh-CN" altLang="en-US" dirty="0"/>
              <a:t>支持的文件系统中的一种，它允许网络中的计算机之间通过</a:t>
            </a:r>
            <a:r>
              <a:rPr lang="en-US" altLang="zh-CN" dirty="0"/>
              <a:t>TCP/IP</a:t>
            </a:r>
            <a:r>
              <a:rPr lang="zh-CN" altLang="en-US" dirty="0"/>
              <a:t>网络共享资源。在</a:t>
            </a:r>
            <a:r>
              <a:rPr lang="en-US" altLang="zh-CN" dirty="0"/>
              <a:t>NFS</a:t>
            </a:r>
            <a:r>
              <a:rPr lang="zh-CN" altLang="en-US" dirty="0"/>
              <a:t>的应用中，本地</a:t>
            </a:r>
            <a:r>
              <a:rPr lang="en-US" altLang="zh-CN" dirty="0"/>
              <a:t>NFS</a:t>
            </a:r>
            <a:r>
              <a:rPr lang="zh-CN" altLang="en-US" dirty="0"/>
              <a:t>的客户端应用可以透明地读写位于远端</a:t>
            </a:r>
            <a:r>
              <a:rPr lang="en-US" altLang="zh-CN" dirty="0"/>
              <a:t>NFS</a:t>
            </a:r>
            <a:r>
              <a:rPr lang="zh-CN" altLang="en-US" dirty="0"/>
              <a:t>服务器上的文件，就像访问本地文件一样。</a:t>
            </a:r>
            <a:endParaRPr kumimoji="1" lang="zh-CN" altLang="en-US" dirty="0"/>
          </a:p>
        </p:txBody>
      </p:sp>
    </p:spTree>
    <p:extLst>
      <p:ext uri="{BB962C8B-B14F-4D97-AF65-F5344CB8AC3E}">
        <p14:creationId xmlns:p14="http://schemas.microsoft.com/office/powerpoint/2010/main" val="2097629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集群监控</a:t>
            </a:r>
            <a:endParaRPr lang="zh-CN" altLang="en-US" dirty="0"/>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3419061" y="2478157"/>
            <a:ext cx="1107996" cy="369332"/>
          </a:xfrm>
          <a:prstGeom prst="rect">
            <a:avLst/>
          </a:prstGeom>
          <a:noFill/>
        </p:spPr>
        <p:txBody>
          <a:bodyPr wrap="none" rtlCol="0">
            <a:spAutoFit/>
          </a:bodyPr>
          <a:lstStyle/>
          <a:p>
            <a:r>
              <a:rPr kumimoji="1" lang="zh-CN" altLang="en-US" dirty="0" smtClean="0"/>
              <a:t>监控资源</a:t>
            </a:r>
            <a:endParaRPr kumimoji="1" lang="zh-CN" altLang="en-US" dirty="0"/>
          </a:p>
        </p:txBody>
      </p:sp>
      <p:sp>
        <p:nvSpPr>
          <p:cNvPr id="5" name="文本框 4"/>
          <p:cNvSpPr txBox="1"/>
          <p:nvPr/>
        </p:nvSpPr>
        <p:spPr>
          <a:xfrm>
            <a:off x="3419061" y="3319513"/>
            <a:ext cx="1107996" cy="369332"/>
          </a:xfrm>
          <a:prstGeom prst="rect">
            <a:avLst/>
          </a:prstGeom>
          <a:noFill/>
        </p:spPr>
        <p:txBody>
          <a:bodyPr wrap="none" rtlCol="0">
            <a:spAutoFit/>
          </a:bodyPr>
          <a:lstStyle/>
          <a:p>
            <a:r>
              <a:rPr kumimoji="1" lang="zh-CN" altLang="en-US" smtClean="0"/>
              <a:t>日志收集</a:t>
            </a:r>
            <a:endParaRPr kumimoji="1" lang="zh-CN" altLang="en-US"/>
          </a:p>
        </p:txBody>
      </p:sp>
    </p:spTree>
    <p:extLst>
      <p:ext uri="{BB962C8B-B14F-4D97-AF65-F5344CB8AC3E}">
        <p14:creationId xmlns:p14="http://schemas.microsoft.com/office/powerpoint/2010/main" val="783982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项目介绍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技术架构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基本功能</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项目亮点</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项目演示</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8177025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用户</a:t>
            </a:r>
            <a:r>
              <a:rPr lang="en-US" altLang="zh-CN" dirty="0" smtClean="0"/>
              <a:t>-</a:t>
            </a:r>
            <a:r>
              <a:rPr lang="zh-CN" altLang="en-US" dirty="0" smtClean="0"/>
              <a:t>注册</a:t>
            </a:r>
            <a:endParaRPr lang="zh-CN" altLang="en-US" dirty="0"/>
          </a:p>
        </p:txBody>
      </p:sp>
      <p:pic>
        <p:nvPicPr>
          <p:cNvPr id="7" name="图片 6"/>
          <p:cNvPicPr>
            <a:picLocks noChangeAspect="1"/>
          </p:cNvPicPr>
          <p:nvPr/>
        </p:nvPicPr>
        <p:blipFill>
          <a:blip r:embed="rId2"/>
          <a:stretch>
            <a:fillRect/>
          </a:stretch>
        </p:blipFill>
        <p:spPr>
          <a:xfrm>
            <a:off x="781877" y="1742605"/>
            <a:ext cx="7648895" cy="4799639"/>
          </a:xfrm>
          <a:prstGeom prst="rect">
            <a:avLst/>
          </a:prstGeom>
        </p:spPr>
      </p:pic>
    </p:spTree>
    <p:extLst>
      <p:ext uri="{BB962C8B-B14F-4D97-AF65-F5344CB8AC3E}">
        <p14:creationId xmlns:p14="http://schemas.microsoft.com/office/powerpoint/2010/main" val="18497784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用户</a:t>
            </a:r>
            <a:r>
              <a:rPr lang="en-US" altLang="zh-CN" dirty="0" smtClean="0"/>
              <a:t>-</a:t>
            </a:r>
            <a:r>
              <a:rPr lang="zh-CN" altLang="en-US" dirty="0" smtClean="0"/>
              <a:t>登录</a:t>
            </a:r>
            <a:endParaRPr lang="zh-CN" altLang="en-US" dirty="0"/>
          </a:p>
        </p:txBody>
      </p:sp>
      <p:pic>
        <p:nvPicPr>
          <p:cNvPr id="7" name="图片 6"/>
          <p:cNvPicPr>
            <a:picLocks noChangeAspect="1"/>
          </p:cNvPicPr>
          <p:nvPr/>
        </p:nvPicPr>
        <p:blipFill>
          <a:blip r:embed="rId2"/>
          <a:stretch>
            <a:fillRect/>
          </a:stretch>
        </p:blipFill>
        <p:spPr>
          <a:xfrm>
            <a:off x="756619" y="1787001"/>
            <a:ext cx="7846971" cy="4366179"/>
          </a:xfrm>
          <a:prstGeom prst="rect">
            <a:avLst/>
          </a:prstGeom>
        </p:spPr>
      </p:pic>
    </p:spTree>
    <p:extLst>
      <p:ext uri="{BB962C8B-B14F-4D97-AF65-F5344CB8AC3E}">
        <p14:creationId xmlns:p14="http://schemas.microsoft.com/office/powerpoint/2010/main" val="1083249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用户</a:t>
            </a:r>
            <a:r>
              <a:rPr lang="en-US" altLang="zh-CN" dirty="0" smtClean="0"/>
              <a:t>-</a:t>
            </a:r>
            <a:r>
              <a:rPr lang="zh-CN" altLang="en-US" dirty="0" smtClean="0"/>
              <a:t>票品查询</a:t>
            </a:r>
            <a:endParaRPr lang="zh-CN" altLang="en-US" dirty="0"/>
          </a:p>
        </p:txBody>
      </p:sp>
      <p:pic>
        <p:nvPicPr>
          <p:cNvPr id="3" name="图片 2"/>
          <p:cNvPicPr>
            <a:picLocks noChangeAspect="1"/>
          </p:cNvPicPr>
          <p:nvPr/>
        </p:nvPicPr>
        <p:blipFill>
          <a:blip r:embed="rId2"/>
          <a:stretch>
            <a:fillRect/>
          </a:stretch>
        </p:blipFill>
        <p:spPr>
          <a:xfrm>
            <a:off x="1381386" y="1643269"/>
            <a:ext cx="6597441" cy="5002695"/>
          </a:xfrm>
          <a:prstGeom prst="rect">
            <a:avLst/>
          </a:prstGeom>
        </p:spPr>
      </p:pic>
    </p:spTree>
    <p:extLst>
      <p:ext uri="{BB962C8B-B14F-4D97-AF65-F5344CB8AC3E}">
        <p14:creationId xmlns:p14="http://schemas.microsoft.com/office/powerpoint/2010/main" val="32092481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lvl="0"/>
            <a:r>
              <a:rPr lang="zh-CN" altLang="en-US" dirty="0" smtClean="0"/>
              <a:t>用户</a:t>
            </a:r>
            <a:r>
              <a:rPr lang="en-US" altLang="zh-CN" dirty="0" smtClean="0"/>
              <a:t>-</a:t>
            </a:r>
            <a:r>
              <a:rPr lang="zh-CN" altLang="zh-CN" dirty="0" smtClean="0"/>
              <a:t>下单</a:t>
            </a:r>
            <a:r>
              <a:rPr lang="zh-CN" altLang="zh-CN" dirty="0"/>
              <a:t>购票</a:t>
            </a:r>
            <a:br>
              <a:rPr lang="zh-CN" altLang="zh-CN" dirty="0"/>
            </a:br>
            <a:endParaRPr lang="zh-CN" altLang="en-US" dirty="0"/>
          </a:p>
        </p:txBody>
      </p:sp>
      <p:pic>
        <p:nvPicPr>
          <p:cNvPr id="2" name="图片 1"/>
          <p:cNvPicPr>
            <a:picLocks noChangeAspect="1"/>
          </p:cNvPicPr>
          <p:nvPr/>
        </p:nvPicPr>
        <p:blipFill>
          <a:blip r:embed="rId2"/>
          <a:stretch>
            <a:fillRect/>
          </a:stretch>
        </p:blipFill>
        <p:spPr>
          <a:xfrm>
            <a:off x="1345949" y="1643269"/>
            <a:ext cx="6668316" cy="5049078"/>
          </a:xfrm>
          <a:prstGeom prst="rect">
            <a:avLst/>
          </a:prstGeom>
        </p:spPr>
      </p:pic>
    </p:spTree>
    <p:extLst>
      <p:ext uri="{BB962C8B-B14F-4D97-AF65-F5344CB8AC3E}">
        <p14:creationId xmlns:p14="http://schemas.microsoft.com/office/powerpoint/2010/main" val="2471086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用户</a:t>
            </a:r>
            <a:r>
              <a:rPr lang="en-US" altLang="zh-CN" dirty="0" smtClean="0"/>
              <a:t>-</a:t>
            </a:r>
            <a:r>
              <a:rPr lang="zh-CN" altLang="zh-CN" dirty="0" smtClean="0"/>
              <a:t>订单管理</a:t>
            </a:r>
            <a:r>
              <a:rPr lang="zh-CN" altLang="zh-CN" dirty="0"/>
              <a:t/>
            </a:r>
            <a:br>
              <a:rPr lang="zh-CN" altLang="zh-CN" dirty="0"/>
            </a:br>
            <a:endParaRPr lang="zh-CN" altLang="en-US" dirty="0"/>
          </a:p>
        </p:txBody>
      </p:sp>
      <p:pic>
        <p:nvPicPr>
          <p:cNvPr id="3" name="图片 2"/>
          <p:cNvPicPr>
            <a:picLocks noChangeAspect="1"/>
          </p:cNvPicPr>
          <p:nvPr/>
        </p:nvPicPr>
        <p:blipFill>
          <a:blip r:embed="rId2"/>
          <a:stretch>
            <a:fillRect/>
          </a:stretch>
        </p:blipFill>
        <p:spPr>
          <a:xfrm>
            <a:off x="1373392" y="1683671"/>
            <a:ext cx="6613429" cy="5014818"/>
          </a:xfrm>
          <a:prstGeom prst="rect">
            <a:avLst/>
          </a:prstGeom>
        </p:spPr>
      </p:pic>
    </p:spTree>
    <p:extLst>
      <p:ext uri="{BB962C8B-B14F-4D97-AF65-F5344CB8AC3E}">
        <p14:creationId xmlns:p14="http://schemas.microsoft.com/office/powerpoint/2010/main" val="6099025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lvl="0"/>
            <a:r>
              <a:rPr lang="zh-CN" altLang="en-US" dirty="0" smtClean="0"/>
              <a:t>用户</a:t>
            </a:r>
            <a:r>
              <a:rPr lang="en-US" altLang="zh-CN" dirty="0" smtClean="0"/>
              <a:t>-</a:t>
            </a:r>
            <a:r>
              <a:rPr lang="zh-CN" altLang="zh-CN" dirty="0" smtClean="0"/>
              <a:t>评论管理</a:t>
            </a:r>
            <a:r>
              <a:rPr lang="zh-CN" altLang="zh-CN" dirty="0"/>
              <a:t/>
            </a:r>
            <a:br>
              <a:rPr lang="zh-CN" altLang="zh-CN" dirty="0"/>
            </a:br>
            <a:endParaRPr lang="zh-CN" altLang="en-US" dirty="0"/>
          </a:p>
        </p:txBody>
      </p:sp>
      <p:pic>
        <p:nvPicPr>
          <p:cNvPr id="2" name="图片 1"/>
          <p:cNvPicPr>
            <a:picLocks noChangeAspect="1"/>
          </p:cNvPicPr>
          <p:nvPr/>
        </p:nvPicPr>
        <p:blipFill>
          <a:blip r:embed="rId2"/>
          <a:stretch>
            <a:fillRect/>
          </a:stretch>
        </p:blipFill>
        <p:spPr>
          <a:xfrm>
            <a:off x="1462948" y="1696278"/>
            <a:ext cx="6434317" cy="4870174"/>
          </a:xfrm>
          <a:prstGeom prst="rect">
            <a:avLst/>
          </a:prstGeom>
        </p:spPr>
      </p:pic>
    </p:spTree>
    <p:extLst>
      <p:ext uri="{BB962C8B-B14F-4D97-AF65-F5344CB8AC3E}">
        <p14:creationId xmlns:p14="http://schemas.microsoft.com/office/powerpoint/2010/main" val="1222402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项目介绍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技术架构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基本功能</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项目亮点</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项目演示</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3117537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lvl="0"/>
            <a:r>
              <a:rPr lang="zh-CN" altLang="en-US" dirty="0" smtClean="0"/>
              <a:t>管理员</a:t>
            </a:r>
            <a:r>
              <a:rPr lang="en-US" altLang="zh-CN" dirty="0" smtClean="0"/>
              <a:t>-</a:t>
            </a:r>
            <a:r>
              <a:rPr lang="zh-CN" altLang="en-US" dirty="0" smtClean="0"/>
              <a:t>用户</a:t>
            </a:r>
            <a:r>
              <a:rPr lang="zh-CN" altLang="zh-CN" dirty="0" smtClean="0"/>
              <a:t>管理</a:t>
            </a:r>
            <a:r>
              <a:rPr lang="zh-CN" altLang="zh-CN" dirty="0"/>
              <a:t/>
            </a:r>
            <a:br>
              <a:rPr lang="zh-CN" altLang="zh-CN" dirty="0"/>
            </a:br>
            <a:endParaRPr lang="zh-CN" altLang="en-US" dirty="0"/>
          </a:p>
        </p:txBody>
      </p:sp>
      <p:pic>
        <p:nvPicPr>
          <p:cNvPr id="2" name="图片 1"/>
          <p:cNvPicPr>
            <a:picLocks noChangeAspect="1"/>
          </p:cNvPicPr>
          <p:nvPr/>
        </p:nvPicPr>
        <p:blipFill>
          <a:blip r:embed="rId2"/>
          <a:stretch>
            <a:fillRect/>
          </a:stretch>
        </p:blipFill>
        <p:spPr>
          <a:xfrm>
            <a:off x="1462948" y="1696278"/>
            <a:ext cx="6434317" cy="4870174"/>
          </a:xfrm>
          <a:prstGeom prst="rect">
            <a:avLst/>
          </a:prstGeom>
        </p:spPr>
      </p:pic>
    </p:spTree>
    <p:extLst>
      <p:ext uri="{BB962C8B-B14F-4D97-AF65-F5344CB8AC3E}">
        <p14:creationId xmlns:p14="http://schemas.microsoft.com/office/powerpoint/2010/main" val="19736097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项目介绍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技术架构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基本功能</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项目亮点</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项目演示</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825689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lvl="0"/>
            <a:r>
              <a:rPr lang="zh-CN" altLang="zh-CN" dirty="0"/>
              <a:t>票品</a:t>
            </a:r>
            <a:r>
              <a:rPr lang="zh-CN" altLang="zh-CN" dirty="0" smtClean="0"/>
              <a:t>收藏</a:t>
            </a:r>
            <a:endParaRPr lang="zh-CN" altLang="en-US" dirty="0"/>
          </a:p>
        </p:txBody>
      </p:sp>
      <p:pic>
        <p:nvPicPr>
          <p:cNvPr id="7" name="图片 6"/>
          <p:cNvPicPr>
            <a:picLocks noChangeAspect="1"/>
          </p:cNvPicPr>
          <p:nvPr/>
        </p:nvPicPr>
        <p:blipFill>
          <a:blip r:embed="rId2"/>
          <a:stretch>
            <a:fillRect/>
          </a:stretch>
        </p:blipFill>
        <p:spPr>
          <a:xfrm>
            <a:off x="704589" y="1855303"/>
            <a:ext cx="7671778" cy="4187688"/>
          </a:xfrm>
          <a:prstGeom prst="rect">
            <a:avLst/>
          </a:prstGeom>
        </p:spPr>
      </p:pic>
    </p:spTree>
    <p:extLst>
      <p:ext uri="{BB962C8B-B14F-4D97-AF65-F5344CB8AC3E}">
        <p14:creationId xmlns:p14="http://schemas.microsoft.com/office/powerpoint/2010/main" val="11201543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lvl="0"/>
            <a:r>
              <a:rPr lang="zh-CN" altLang="zh-CN" dirty="0"/>
              <a:t>智能推荐算法</a:t>
            </a:r>
          </a:p>
        </p:txBody>
      </p:sp>
      <p:sp>
        <p:nvSpPr>
          <p:cNvPr id="8" name="矩形 7"/>
          <p:cNvSpPr/>
          <p:nvPr/>
        </p:nvSpPr>
        <p:spPr>
          <a:xfrm>
            <a:off x="2286000" y="2551837"/>
            <a:ext cx="4572000" cy="1477328"/>
          </a:xfrm>
          <a:prstGeom prst="rect">
            <a:avLst/>
          </a:prstGeom>
        </p:spPr>
        <p:txBody>
          <a:bodyPr>
            <a:spAutoFit/>
          </a:bodyPr>
          <a:lstStyle/>
          <a:p>
            <a:r>
              <a:rPr lang="en-US" altLang="zh-CN" dirty="0">
                <a:solidFill>
                  <a:srgbClr val="4F4F4F"/>
                </a:solidFill>
                <a:latin typeface="-apple-system" charset="0"/>
              </a:rPr>
              <a:t>Apache Mahout </a:t>
            </a:r>
            <a:r>
              <a:rPr lang="zh-CN" altLang="en-US" dirty="0">
                <a:solidFill>
                  <a:srgbClr val="4F4F4F"/>
                </a:solidFill>
                <a:latin typeface="-apple-system" charset="0"/>
              </a:rPr>
              <a:t>是 </a:t>
            </a:r>
            <a:r>
              <a:rPr lang="en-US" altLang="zh-CN" dirty="0">
                <a:solidFill>
                  <a:srgbClr val="4F4F4F"/>
                </a:solidFill>
                <a:latin typeface="-apple-system" charset="0"/>
              </a:rPr>
              <a:t>Apache Software Foundation</a:t>
            </a:r>
            <a:r>
              <a:rPr lang="zh-CN" altLang="en-US" dirty="0">
                <a:solidFill>
                  <a:srgbClr val="4F4F4F"/>
                </a:solidFill>
                <a:latin typeface="-apple-system" charset="0"/>
              </a:rPr>
              <a:t>（</a:t>
            </a:r>
            <a:r>
              <a:rPr lang="en-US" altLang="zh-CN" dirty="0">
                <a:solidFill>
                  <a:srgbClr val="4F4F4F"/>
                </a:solidFill>
                <a:latin typeface="-apple-system" charset="0"/>
              </a:rPr>
              <a:t>ASF</a:t>
            </a:r>
            <a:r>
              <a:rPr lang="zh-CN" altLang="en-US" dirty="0">
                <a:solidFill>
                  <a:srgbClr val="4F4F4F"/>
                </a:solidFill>
                <a:latin typeface="-apple-system" charset="0"/>
              </a:rPr>
              <a:t>） 旗下</a:t>
            </a:r>
            <a:r>
              <a:rPr lang="zh-CN" altLang="en-US" dirty="0" smtClean="0">
                <a:solidFill>
                  <a:srgbClr val="4F4F4F"/>
                </a:solidFill>
                <a:latin typeface="-apple-system" charset="0"/>
              </a:rPr>
              <a:t>的项目</a:t>
            </a:r>
            <a:r>
              <a:rPr lang="zh-CN" altLang="en-US" dirty="0">
                <a:solidFill>
                  <a:srgbClr val="4F4F4F"/>
                </a:solidFill>
                <a:latin typeface="-apple-system" charset="0"/>
              </a:rPr>
              <a:t>，</a:t>
            </a:r>
            <a:r>
              <a:rPr lang="zh-CN" altLang="en-US" dirty="0" smtClean="0">
                <a:solidFill>
                  <a:srgbClr val="4F4F4F"/>
                </a:solidFill>
                <a:latin typeface="-apple-system" charset="0"/>
              </a:rPr>
              <a:t>提供可</a:t>
            </a:r>
            <a:r>
              <a:rPr lang="zh-CN" altLang="en-US" dirty="0">
                <a:solidFill>
                  <a:srgbClr val="4F4F4F"/>
                </a:solidFill>
                <a:latin typeface="-apple-system" charset="0"/>
              </a:rPr>
              <a:t>扩展的机器学习领域经典算法的</a:t>
            </a:r>
            <a:r>
              <a:rPr lang="zh-CN" altLang="en-US" dirty="0" smtClean="0">
                <a:solidFill>
                  <a:srgbClr val="4F4F4F"/>
                </a:solidFill>
                <a:latin typeface="-apple-system" charset="0"/>
              </a:rPr>
              <a:t>实现。</a:t>
            </a:r>
            <a:r>
              <a:rPr lang="zh-CN" altLang="en-US" dirty="0">
                <a:solidFill>
                  <a:srgbClr val="4F4F4F"/>
                </a:solidFill>
                <a:latin typeface="-apple-system" charset="0"/>
              </a:rPr>
              <a:t>经典算法包括聚类、分类、协同过滤、进化编程</a:t>
            </a:r>
            <a:r>
              <a:rPr lang="zh-CN" altLang="en-US" dirty="0" smtClean="0">
                <a:solidFill>
                  <a:srgbClr val="4F4F4F"/>
                </a:solidFill>
                <a:latin typeface="-apple-system" charset="0"/>
              </a:rPr>
              <a:t>等等。</a:t>
            </a:r>
            <a:endParaRPr lang="zh-CN" altLang="en-US" dirty="0"/>
          </a:p>
        </p:txBody>
      </p:sp>
    </p:spTree>
    <p:extLst>
      <p:ext uri="{BB962C8B-B14F-4D97-AF65-F5344CB8AC3E}">
        <p14:creationId xmlns:p14="http://schemas.microsoft.com/office/powerpoint/2010/main" val="18555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lvl="0"/>
            <a:r>
              <a:rPr lang="zh-CN" altLang="en-US" dirty="0" smtClean="0"/>
              <a:t>地图导航</a:t>
            </a:r>
            <a:endParaRPr lang="zh-CN" altLang="zh-CN" dirty="0"/>
          </a:p>
        </p:txBody>
      </p:sp>
      <p:pic>
        <p:nvPicPr>
          <p:cNvPr id="2" name="图片 1"/>
          <p:cNvPicPr>
            <a:picLocks noChangeAspect="1"/>
          </p:cNvPicPr>
          <p:nvPr/>
        </p:nvPicPr>
        <p:blipFill>
          <a:blip r:embed="rId2"/>
          <a:stretch>
            <a:fillRect/>
          </a:stretch>
        </p:blipFill>
        <p:spPr>
          <a:xfrm>
            <a:off x="1309151" y="1843148"/>
            <a:ext cx="2365566" cy="4773000"/>
          </a:xfrm>
          <a:prstGeom prst="rect">
            <a:avLst/>
          </a:prstGeom>
        </p:spPr>
      </p:pic>
      <p:sp>
        <p:nvSpPr>
          <p:cNvPr id="3" name="矩形 2"/>
          <p:cNvSpPr/>
          <p:nvPr/>
        </p:nvSpPr>
        <p:spPr>
          <a:xfrm>
            <a:off x="3810000" y="2968632"/>
            <a:ext cx="4572000" cy="1477328"/>
          </a:xfrm>
          <a:prstGeom prst="rect">
            <a:avLst/>
          </a:prstGeom>
        </p:spPr>
        <p:txBody>
          <a:bodyPr>
            <a:spAutoFit/>
          </a:bodyPr>
          <a:lstStyle/>
          <a:p>
            <a:r>
              <a:rPr lang="zh-CN" altLang="en-US" dirty="0">
                <a:solidFill>
                  <a:srgbClr val="2F2F2F"/>
                </a:solidFill>
                <a:latin typeface="-apple-system" charset="0"/>
              </a:rPr>
              <a:t>百度地图</a:t>
            </a:r>
            <a:r>
              <a:rPr lang="en-US" altLang="zh-CN" dirty="0">
                <a:solidFill>
                  <a:srgbClr val="2F2F2F"/>
                </a:solidFill>
                <a:latin typeface="-apple-system" charset="0"/>
              </a:rPr>
              <a:t>JavaScript API</a:t>
            </a:r>
            <a:r>
              <a:rPr lang="zh-CN" altLang="en-US" dirty="0">
                <a:solidFill>
                  <a:srgbClr val="2F2F2F"/>
                </a:solidFill>
                <a:latin typeface="-apple-system" charset="0"/>
              </a:rPr>
              <a:t>是一套由</a:t>
            </a:r>
            <a:r>
              <a:rPr lang="en-US" altLang="zh-CN" dirty="0">
                <a:solidFill>
                  <a:srgbClr val="2F2F2F"/>
                </a:solidFill>
                <a:latin typeface="-apple-system" charset="0"/>
              </a:rPr>
              <a:t>JavaScript</a:t>
            </a:r>
            <a:r>
              <a:rPr lang="zh-CN" altLang="en-US" dirty="0">
                <a:solidFill>
                  <a:srgbClr val="2F2F2F"/>
                </a:solidFill>
                <a:latin typeface="-apple-system" charset="0"/>
              </a:rPr>
              <a:t>语言编写的应用程序接口</a:t>
            </a:r>
            <a:r>
              <a:rPr lang="zh-CN" altLang="en-US" dirty="0" smtClean="0">
                <a:solidFill>
                  <a:srgbClr val="2F2F2F"/>
                </a:solidFill>
                <a:latin typeface="-apple-system" charset="0"/>
              </a:rPr>
              <a:t>，帮助在</a:t>
            </a:r>
            <a:r>
              <a:rPr lang="zh-CN" altLang="en-US" dirty="0">
                <a:solidFill>
                  <a:srgbClr val="2F2F2F"/>
                </a:solidFill>
                <a:latin typeface="-apple-system" charset="0"/>
              </a:rPr>
              <a:t>网站中构建功能丰富、交互性强的地图应用，支持</a:t>
            </a:r>
            <a:r>
              <a:rPr lang="en-US" altLang="zh-CN" dirty="0">
                <a:solidFill>
                  <a:srgbClr val="2F2F2F"/>
                </a:solidFill>
                <a:latin typeface="-apple-system" charset="0"/>
              </a:rPr>
              <a:t>PC</a:t>
            </a:r>
            <a:r>
              <a:rPr lang="zh-CN" altLang="en-US" dirty="0">
                <a:solidFill>
                  <a:srgbClr val="2F2F2F"/>
                </a:solidFill>
                <a:latin typeface="-apple-system" charset="0"/>
              </a:rPr>
              <a:t>端和移动端基于浏览器的地图应用开发，且支持</a:t>
            </a:r>
            <a:r>
              <a:rPr lang="en-US" altLang="zh-CN" dirty="0">
                <a:solidFill>
                  <a:srgbClr val="2F2F2F"/>
                </a:solidFill>
                <a:latin typeface="-apple-system" charset="0"/>
              </a:rPr>
              <a:t>HTML5</a:t>
            </a:r>
            <a:r>
              <a:rPr lang="zh-CN" altLang="en-US" dirty="0">
                <a:solidFill>
                  <a:srgbClr val="2F2F2F"/>
                </a:solidFill>
                <a:latin typeface="-apple-system" charset="0"/>
              </a:rPr>
              <a:t>特性的地图开发。</a:t>
            </a:r>
            <a:endParaRPr lang="zh-CN" altLang="en-US" dirty="0"/>
          </a:p>
        </p:txBody>
      </p:sp>
    </p:spTree>
    <p:extLst>
      <p:ext uri="{BB962C8B-B14F-4D97-AF65-F5344CB8AC3E}">
        <p14:creationId xmlns:p14="http://schemas.microsoft.com/office/powerpoint/2010/main" val="20504792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zh-CN" dirty="0" smtClean="0"/>
              <a:t>爬虫</a:t>
            </a:r>
            <a:r>
              <a:rPr lang="zh-CN" altLang="zh-CN" dirty="0"/>
              <a:t>抓取</a:t>
            </a:r>
            <a:r>
              <a:rPr lang="zh-CN" altLang="zh-CN" dirty="0" smtClean="0"/>
              <a:t>数据</a:t>
            </a:r>
            <a:endParaRPr lang="zh-CN" altLang="zh-CN" dirty="0"/>
          </a:p>
        </p:txBody>
      </p:sp>
      <p:sp>
        <p:nvSpPr>
          <p:cNvPr id="5" name="矩形 4"/>
          <p:cNvSpPr/>
          <p:nvPr/>
        </p:nvSpPr>
        <p:spPr>
          <a:xfrm>
            <a:off x="4540478" y="2845546"/>
            <a:ext cx="3958536" cy="1477328"/>
          </a:xfrm>
          <a:prstGeom prst="rect">
            <a:avLst/>
          </a:prstGeom>
        </p:spPr>
        <p:txBody>
          <a:bodyPr wrap="square">
            <a:spAutoFit/>
          </a:bodyPr>
          <a:lstStyle/>
          <a:p>
            <a:r>
              <a:rPr lang="zh-CN" altLang="en-US" dirty="0">
                <a:solidFill>
                  <a:srgbClr val="333333"/>
                </a:solidFill>
                <a:latin typeface="arial" charset="0"/>
              </a:rPr>
              <a:t>网络爬虫（又被称为网页</a:t>
            </a:r>
            <a:r>
              <a:rPr lang="zh-CN" altLang="en-US" dirty="0">
                <a:solidFill>
                  <a:srgbClr val="136EC2"/>
                </a:solidFill>
                <a:latin typeface="arial" charset="0"/>
              </a:rPr>
              <a:t>蜘蛛</a:t>
            </a:r>
            <a:r>
              <a:rPr lang="zh-CN" altLang="en-US" dirty="0">
                <a:solidFill>
                  <a:srgbClr val="333333"/>
                </a:solidFill>
                <a:latin typeface="arial" charset="0"/>
              </a:rPr>
              <a:t>，网络机器人，在</a:t>
            </a:r>
            <a:r>
              <a:rPr lang="en-US" altLang="zh-CN" dirty="0">
                <a:solidFill>
                  <a:srgbClr val="136EC2"/>
                </a:solidFill>
                <a:latin typeface="arial" charset="0"/>
              </a:rPr>
              <a:t>FOAF</a:t>
            </a:r>
            <a:r>
              <a:rPr lang="zh-CN" altLang="en-US" dirty="0">
                <a:solidFill>
                  <a:srgbClr val="333333"/>
                </a:solidFill>
                <a:latin typeface="arial" charset="0"/>
              </a:rPr>
              <a:t>社区中间，更经常的称为网页追逐者），是一种按照一定的规则，自动地抓取</a:t>
            </a:r>
            <a:r>
              <a:rPr lang="zh-CN" altLang="en-US" dirty="0">
                <a:solidFill>
                  <a:srgbClr val="136EC2"/>
                </a:solidFill>
                <a:latin typeface="arial" charset="0"/>
              </a:rPr>
              <a:t>万维网</a:t>
            </a:r>
            <a:r>
              <a:rPr lang="zh-CN" altLang="en-US" dirty="0">
                <a:solidFill>
                  <a:srgbClr val="333333"/>
                </a:solidFill>
                <a:latin typeface="arial" charset="0"/>
              </a:rPr>
              <a:t>信息的程序或者脚本。</a:t>
            </a:r>
            <a:endParaRPr lang="zh-CN" altLang="en-US" dirty="0"/>
          </a:p>
        </p:txBody>
      </p:sp>
      <p:sp>
        <p:nvSpPr>
          <p:cNvPr id="6" name="AutoShape 2" descr="¸å³å¾ç"/>
          <p:cNvSpPr>
            <a:spLocks noChangeAspect="1" noChangeArrowheads="1"/>
          </p:cNvSpPr>
          <p:nvPr/>
        </p:nvSpPr>
        <p:spPr bwMode="auto">
          <a:xfrm>
            <a:off x="1086678" y="2696315"/>
            <a:ext cx="887895" cy="8878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517410"/>
            <a:ext cx="3810000" cy="2133600"/>
          </a:xfrm>
          <a:prstGeom prst="rect">
            <a:avLst/>
          </a:prstGeom>
        </p:spPr>
      </p:pic>
    </p:spTree>
    <p:extLst>
      <p:ext uri="{BB962C8B-B14F-4D97-AF65-F5344CB8AC3E}">
        <p14:creationId xmlns:p14="http://schemas.microsoft.com/office/powerpoint/2010/main" val="4143859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Kubernetes</a:t>
            </a:r>
            <a:endParaRPr lang="zh-CN" altLang="zh-CN" dirty="0"/>
          </a:p>
        </p:txBody>
      </p:sp>
      <p:sp>
        <p:nvSpPr>
          <p:cNvPr id="6" name="AutoShape 2" descr="¸å³å¾ç"/>
          <p:cNvSpPr>
            <a:spLocks noChangeAspect="1" noChangeArrowheads="1"/>
          </p:cNvSpPr>
          <p:nvPr/>
        </p:nvSpPr>
        <p:spPr bwMode="auto">
          <a:xfrm>
            <a:off x="1086678" y="2696315"/>
            <a:ext cx="887895" cy="8878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678" y="2979309"/>
            <a:ext cx="2981739" cy="1538653"/>
          </a:xfrm>
          <a:prstGeom prst="rect">
            <a:avLst/>
          </a:prstGeom>
        </p:spPr>
      </p:pic>
      <p:sp>
        <p:nvSpPr>
          <p:cNvPr id="7" name="矩形 6"/>
          <p:cNvSpPr/>
          <p:nvPr/>
        </p:nvSpPr>
        <p:spPr>
          <a:xfrm>
            <a:off x="4246563" y="2786650"/>
            <a:ext cx="4572000" cy="1754326"/>
          </a:xfrm>
          <a:prstGeom prst="rect">
            <a:avLst/>
          </a:prstGeom>
        </p:spPr>
        <p:txBody>
          <a:bodyPr>
            <a:spAutoFit/>
          </a:bodyPr>
          <a:lstStyle/>
          <a:p>
            <a:r>
              <a:rPr lang="en-US" altLang="zh-CN" b="1" dirty="0" err="1">
                <a:solidFill>
                  <a:srgbClr val="222222"/>
                </a:solidFill>
                <a:latin typeface="Arial" charset="0"/>
              </a:rPr>
              <a:t>Kubernetes</a:t>
            </a:r>
            <a:r>
              <a:rPr lang="zh-CN" altLang="en-US" dirty="0">
                <a:solidFill>
                  <a:srgbClr val="222222"/>
                </a:solidFill>
                <a:latin typeface="Arial" charset="0"/>
              </a:rPr>
              <a:t>（常简称为</a:t>
            </a:r>
            <a:r>
              <a:rPr lang="en-US" altLang="zh-CN" b="1" dirty="0">
                <a:solidFill>
                  <a:srgbClr val="222222"/>
                </a:solidFill>
                <a:latin typeface="Arial" charset="0"/>
              </a:rPr>
              <a:t>K8s</a:t>
            </a:r>
            <a:r>
              <a:rPr lang="zh-CN" altLang="en-US" dirty="0">
                <a:solidFill>
                  <a:srgbClr val="222222"/>
                </a:solidFill>
                <a:latin typeface="Arial" charset="0"/>
              </a:rPr>
              <a:t>）是用于自动部署、扩展和管理</a:t>
            </a:r>
            <a:r>
              <a:rPr lang="zh-CN" altLang="en-US" dirty="0" smtClean="0">
                <a:solidFill>
                  <a:srgbClr val="0B0080"/>
                </a:solidFill>
                <a:latin typeface="Arial" charset="0"/>
              </a:rPr>
              <a:t>容器化</a:t>
            </a:r>
            <a:r>
              <a:rPr lang="zh-CN" altLang="en-US" dirty="0" smtClean="0">
                <a:solidFill>
                  <a:srgbClr val="222222"/>
                </a:solidFill>
                <a:latin typeface="Arial" charset="0"/>
              </a:rPr>
              <a:t>应用</a:t>
            </a:r>
            <a:r>
              <a:rPr lang="zh-CN" altLang="en-US" dirty="0">
                <a:solidFill>
                  <a:srgbClr val="222222"/>
                </a:solidFill>
                <a:latin typeface="Arial" charset="0"/>
              </a:rPr>
              <a:t>程序的</a:t>
            </a:r>
            <a:r>
              <a:rPr lang="zh-CN" altLang="en-US" dirty="0">
                <a:solidFill>
                  <a:srgbClr val="0B0080"/>
                </a:solidFill>
                <a:latin typeface="Arial" charset="0"/>
              </a:rPr>
              <a:t>开源</a:t>
            </a:r>
            <a:r>
              <a:rPr lang="zh-CN" altLang="en-US" dirty="0">
                <a:solidFill>
                  <a:srgbClr val="222222"/>
                </a:solidFill>
                <a:latin typeface="Arial" charset="0"/>
              </a:rPr>
              <a:t>系统。</a:t>
            </a:r>
            <a:r>
              <a:rPr lang="en-US" altLang="zh-CN" baseline="30000" dirty="0" smtClean="0">
                <a:solidFill>
                  <a:srgbClr val="0B0080"/>
                </a:solidFill>
                <a:latin typeface="Arial" charset="0"/>
                <a:hlinkClick r:id="rId3"/>
              </a:rPr>
              <a:t>[</a:t>
            </a:r>
            <a:endParaRPr lang="en-US" altLang="zh-CN" baseline="30000" dirty="0" smtClean="0">
              <a:solidFill>
                <a:srgbClr val="0B0080"/>
              </a:solidFill>
              <a:latin typeface="Arial" charset="0"/>
            </a:endParaRPr>
          </a:p>
          <a:p>
            <a:r>
              <a:rPr lang="zh-CN" altLang="en-US" dirty="0" smtClean="0">
                <a:solidFill>
                  <a:srgbClr val="222222"/>
                </a:solidFill>
                <a:latin typeface="Arial" charset="0"/>
              </a:rPr>
              <a:t>它</a:t>
            </a:r>
            <a:r>
              <a:rPr lang="zh-CN" altLang="en-US" dirty="0">
                <a:solidFill>
                  <a:srgbClr val="222222"/>
                </a:solidFill>
                <a:latin typeface="Arial" charset="0"/>
              </a:rPr>
              <a:t>旨在提供“跨主机集群的自动部署、扩展以及运行应用程序容器的平台”。</a:t>
            </a:r>
            <a:r>
              <a:rPr lang="en-US" altLang="zh-CN" baseline="30000" dirty="0">
                <a:solidFill>
                  <a:srgbClr val="0B0080"/>
                </a:solidFill>
                <a:latin typeface="Arial" charset="0"/>
                <a:hlinkClick r:id="rId4"/>
              </a:rPr>
              <a:t>[4]</a:t>
            </a:r>
            <a:r>
              <a:rPr lang="zh-CN" altLang="en-US" dirty="0">
                <a:solidFill>
                  <a:srgbClr val="222222"/>
                </a:solidFill>
                <a:latin typeface="Arial" charset="0"/>
              </a:rPr>
              <a:t> 它支持一系列容器工具</a:t>
            </a:r>
            <a:r>
              <a:rPr lang="en-US" altLang="zh-CN" dirty="0">
                <a:solidFill>
                  <a:srgbClr val="222222"/>
                </a:solidFill>
                <a:latin typeface="Arial" charset="0"/>
              </a:rPr>
              <a:t>, </a:t>
            </a:r>
            <a:r>
              <a:rPr lang="zh-CN" altLang="en-US" dirty="0">
                <a:solidFill>
                  <a:srgbClr val="222222"/>
                </a:solidFill>
                <a:latin typeface="Arial" charset="0"/>
              </a:rPr>
              <a:t>包括</a:t>
            </a:r>
            <a:r>
              <a:rPr lang="en-US" altLang="zh-CN" dirty="0">
                <a:solidFill>
                  <a:srgbClr val="0B0080"/>
                </a:solidFill>
                <a:latin typeface="Arial" charset="0"/>
              </a:rPr>
              <a:t>Docker</a:t>
            </a:r>
            <a:r>
              <a:rPr lang="zh-CN" altLang="en-US" dirty="0">
                <a:solidFill>
                  <a:srgbClr val="222222"/>
                </a:solidFill>
                <a:latin typeface="Arial" charset="0"/>
              </a:rPr>
              <a:t>等。</a:t>
            </a:r>
            <a:endParaRPr lang="zh-CN" altLang="en-US" b="0" i="0" dirty="0">
              <a:solidFill>
                <a:srgbClr val="222222"/>
              </a:solidFill>
              <a:effectLst/>
              <a:latin typeface="Arial" charset="0"/>
            </a:endParaRPr>
          </a:p>
        </p:txBody>
      </p:sp>
    </p:spTree>
    <p:extLst>
      <p:ext uri="{BB962C8B-B14F-4D97-AF65-F5344CB8AC3E}">
        <p14:creationId xmlns:p14="http://schemas.microsoft.com/office/powerpoint/2010/main" val="849616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集群资源监控</a:t>
            </a:r>
            <a:endParaRPr lang="zh-CN" altLang="zh-CN" dirty="0"/>
          </a:p>
        </p:txBody>
      </p:sp>
      <p:sp>
        <p:nvSpPr>
          <p:cNvPr id="6" name="AutoShape 2" descr="¸å³å¾ç"/>
          <p:cNvSpPr>
            <a:spLocks noChangeAspect="1" noChangeArrowheads="1"/>
          </p:cNvSpPr>
          <p:nvPr/>
        </p:nvSpPr>
        <p:spPr bwMode="auto">
          <a:xfrm>
            <a:off x="1086678" y="2696315"/>
            <a:ext cx="887895" cy="8878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p:cNvSpPr/>
          <p:nvPr/>
        </p:nvSpPr>
        <p:spPr>
          <a:xfrm>
            <a:off x="396048" y="4412528"/>
            <a:ext cx="3876675" cy="1200329"/>
          </a:xfrm>
          <a:prstGeom prst="rect">
            <a:avLst/>
          </a:prstGeom>
        </p:spPr>
        <p:txBody>
          <a:bodyPr wrap="square">
            <a:spAutoFit/>
          </a:bodyPr>
          <a:lstStyle/>
          <a:p>
            <a:r>
              <a:rPr lang="en-US" altLang="zh-CN" dirty="0">
                <a:solidFill>
                  <a:srgbClr val="404040"/>
                </a:solidFill>
                <a:latin typeface="-apple-system" charset="0"/>
              </a:rPr>
              <a:t>Prometheus</a:t>
            </a:r>
            <a:r>
              <a:rPr lang="zh-CN" altLang="en-US" dirty="0">
                <a:solidFill>
                  <a:srgbClr val="404040"/>
                </a:solidFill>
                <a:latin typeface="-apple-system" charset="0"/>
              </a:rPr>
              <a:t>是由</a:t>
            </a:r>
            <a:r>
              <a:rPr lang="en-US" altLang="zh-CN" dirty="0" err="1">
                <a:solidFill>
                  <a:srgbClr val="404040"/>
                </a:solidFill>
                <a:latin typeface="-apple-system" charset="0"/>
              </a:rPr>
              <a:t>SoundCloud</a:t>
            </a:r>
            <a:r>
              <a:rPr lang="zh-CN" altLang="en-US" dirty="0">
                <a:solidFill>
                  <a:srgbClr val="404040"/>
                </a:solidFill>
                <a:latin typeface="-apple-system" charset="0"/>
              </a:rPr>
              <a:t>开发的开源监控报警系统和时序列</a:t>
            </a:r>
            <a:r>
              <a:rPr lang="zh-CN" altLang="en-US" dirty="0" smtClean="0">
                <a:solidFill>
                  <a:srgbClr val="404040"/>
                </a:solidFill>
                <a:latin typeface="-apple-system" charset="0"/>
              </a:rPr>
              <a:t>数据库。</a:t>
            </a:r>
            <a:endParaRPr lang="en-US" altLang="zh-CN" dirty="0" smtClean="0">
              <a:solidFill>
                <a:srgbClr val="404040"/>
              </a:solidFill>
              <a:latin typeface="-apple-system" charset="0"/>
            </a:endParaRPr>
          </a:p>
          <a:p>
            <a:r>
              <a:rPr lang="en-US" altLang="zh-CN" dirty="0" smtClean="0">
                <a:solidFill>
                  <a:srgbClr val="404040"/>
                </a:solidFill>
                <a:latin typeface="-apple-system" charset="0"/>
              </a:rPr>
              <a:t>Prometheus</a:t>
            </a:r>
            <a:r>
              <a:rPr lang="zh-CN" altLang="en-US" dirty="0">
                <a:solidFill>
                  <a:srgbClr val="404040"/>
                </a:solidFill>
                <a:latin typeface="-apple-system" charset="0"/>
              </a:rPr>
              <a:t>使用</a:t>
            </a:r>
            <a:r>
              <a:rPr lang="en-US" altLang="zh-CN" dirty="0">
                <a:solidFill>
                  <a:srgbClr val="404040"/>
                </a:solidFill>
                <a:latin typeface="-apple-system" charset="0"/>
              </a:rPr>
              <a:t>Go</a:t>
            </a:r>
            <a:r>
              <a:rPr lang="zh-CN" altLang="en-US" dirty="0">
                <a:solidFill>
                  <a:srgbClr val="404040"/>
                </a:solidFill>
                <a:latin typeface="-apple-system" charset="0"/>
              </a:rPr>
              <a:t>语言开发，是</a:t>
            </a:r>
            <a:r>
              <a:rPr lang="en-US" altLang="zh-CN" dirty="0">
                <a:solidFill>
                  <a:srgbClr val="404040"/>
                </a:solidFill>
                <a:latin typeface="-apple-system" charset="0"/>
              </a:rPr>
              <a:t>Google </a:t>
            </a:r>
            <a:r>
              <a:rPr lang="en-US" altLang="zh-CN" dirty="0" err="1">
                <a:solidFill>
                  <a:srgbClr val="404040"/>
                </a:solidFill>
                <a:latin typeface="-apple-system" charset="0"/>
              </a:rPr>
              <a:t>BorgMon</a:t>
            </a:r>
            <a:r>
              <a:rPr lang="zh-CN" altLang="en-US" dirty="0">
                <a:solidFill>
                  <a:srgbClr val="404040"/>
                </a:solidFill>
                <a:latin typeface="-apple-system" charset="0"/>
              </a:rPr>
              <a:t>监控系统的开源版本。</a:t>
            </a:r>
            <a:endParaRPr lang="zh-CN" altLang="en-US" dirty="0"/>
          </a:p>
        </p:txBody>
      </p:sp>
      <p:pic>
        <p:nvPicPr>
          <p:cNvPr id="3074" name="Picture 2" descr="prometheus çæ§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48" y="2549712"/>
            <a:ext cx="387667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641" y="1753339"/>
            <a:ext cx="2773846" cy="277384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786057" y="4527185"/>
            <a:ext cx="3788100" cy="923330"/>
          </a:xfrm>
          <a:prstGeom prst="rect">
            <a:avLst/>
          </a:prstGeom>
        </p:spPr>
        <p:txBody>
          <a:bodyPr wrap="square">
            <a:spAutoFit/>
          </a:bodyPr>
          <a:lstStyle/>
          <a:p>
            <a:r>
              <a:rPr lang="en-US" altLang="zh-CN" dirty="0" err="1">
                <a:solidFill>
                  <a:srgbClr val="3D464D"/>
                </a:solidFill>
                <a:latin typeface="Pingfang SC" charset="-122"/>
              </a:rPr>
              <a:t>grafana</a:t>
            </a:r>
            <a:r>
              <a:rPr lang="zh-CN" altLang="en-US" dirty="0">
                <a:solidFill>
                  <a:srgbClr val="3D464D"/>
                </a:solidFill>
                <a:latin typeface="Pingfang SC" charset="-122"/>
              </a:rPr>
              <a:t>是用于可视化大型测量数据的开源程序，他提供了强大和优雅的方式去创建、共享、浏览数据。</a:t>
            </a:r>
            <a:endParaRPr lang="zh-CN" altLang="en-US" dirty="0"/>
          </a:p>
        </p:txBody>
      </p:sp>
    </p:spTree>
    <p:extLst>
      <p:ext uri="{BB962C8B-B14F-4D97-AF65-F5344CB8AC3E}">
        <p14:creationId xmlns:p14="http://schemas.microsoft.com/office/powerpoint/2010/main" val="2019880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集群日志收集</a:t>
            </a:r>
            <a:endParaRPr lang="zh-CN" altLang="zh-CN" dirty="0"/>
          </a:p>
        </p:txBody>
      </p:sp>
      <p:sp>
        <p:nvSpPr>
          <p:cNvPr id="6" name="AutoShape 2" descr="¸å³å¾ç"/>
          <p:cNvSpPr>
            <a:spLocks noChangeAspect="1" noChangeArrowheads="1"/>
          </p:cNvSpPr>
          <p:nvPr/>
        </p:nvSpPr>
        <p:spPr bwMode="auto">
          <a:xfrm>
            <a:off x="1086678" y="2696315"/>
            <a:ext cx="887895" cy="8878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lasticsearchçåçæå°çµæ"/>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6" name="Picture 10" descr="¸å³å¾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187" y="2027582"/>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04800" y="4286108"/>
            <a:ext cx="4572000" cy="646331"/>
          </a:xfrm>
          <a:prstGeom prst="rect">
            <a:avLst/>
          </a:prstGeom>
        </p:spPr>
        <p:txBody>
          <a:bodyPr>
            <a:spAutoFit/>
          </a:bodyPr>
          <a:lstStyle/>
          <a:p>
            <a:r>
              <a:rPr lang="it-IT" altLang="zh-CN" dirty="0" err="1">
                <a:solidFill>
                  <a:srgbClr val="333333"/>
                </a:solidFill>
                <a:latin typeface="Helvetica Neue" charset="0"/>
              </a:rPr>
              <a:t>Elasticsearch</a:t>
            </a:r>
            <a:r>
              <a:rPr lang="zh-CN" altLang="it-IT" dirty="0">
                <a:solidFill>
                  <a:srgbClr val="333333"/>
                </a:solidFill>
                <a:latin typeface="Helvetica Neue" charset="0"/>
              </a:rPr>
              <a:t>是一个基于</a:t>
            </a:r>
            <a:r>
              <a:rPr lang="it-IT" altLang="zh-CN" dirty="0">
                <a:solidFill>
                  <a:srgbClr val="4183C4"/>
                </a:solidFill>
                <a:latin typeface="Helvetica Neue" charset="0"/>
              </a:rPr>
              <a:t>Apache Lucene(TM)</a:t>
            </a:r>
            <a:r>
              <a:rPr lang="zh-CN" altLang="it-IT" dirty="0">
                <a:solidFill>
                  <a:srgbClr val="333333"/>
                </a:solidFill>
                <a:latin typeface="Helvetica Neue" charset="0"/>
              </a:rPr>
              <a:t>的开源搜索引擎</a:t>
            </a:r>
            <a:endParaRPr lang="zh-CN" altLang="en-US" dirty="0"/>
          </a:p>
        </p:txBody>
      </p:sp>
      <p:pic>
        <p:nvPicPr>
          <p:cNvPr id="4108" name="Picture 12" descr="¸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553" y="2347495"/>
            <a:ext cx="1789047" cy="178904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124076" y="5158355"/>
            <a:ext cx="4572000" cy="923330"/>
          </a:xfrm>
          <a:prstGeom prst="rect">
            <a:avLst/>
          </a:prstGeom>
        </p:spPr>
        <p:txBody>
          <a:bodyPr>
            <a:spAutoFit/>
          </a:bodyPr>
          <a:lstStyle/>
          <a:p>
            <a:r>
              <a:rPr lang="en-US" altLang="zh-CN" dirty="0" err="1">
                <a:solidFill>
                  <a:srgbClr val="383A42"/>
                </a:solidFill>
                <a:latin typeface="system-ui" charset="0"/>
              </a:rPr>
              <a:t>Fluentd</a:t>
            </a:r>
            <a:r>
              <a:rPr lang="en-US" altLang="zh-CN" dirty="0">
                <a:solidFill>
                  <a:srgbClr val="383A42"/>
                </a:solidFill>
                <a:latin typeface="system-ui" charset="0"/>
              </a:rPr>
              <a:t> </a:t>
            </a:r>
            <a:r>
              <a:rPr lang="zh-CN" altLang="en-US" dirty="0">
                <a:solidFill>
                  <a:srgbClr val="383A42"/>
                </a:solidFill>
                <a:latin typeface="system-ui" charset="0"/>
              </a:rPr>
              <a:t>是一个开源的数据收集器，它目前有超过 </a:t>
            </a:r>
            <a:r>
              <a:rPr lang="en-US" altLang="zh-CN" dirty="0">
                <a:solidFill>
                  <a:srgbClr val="383A42"/>
                </a:solidFill>
                <a:latin typeface="system-ui" charset="0"/>
              </a:rPr>
              <a:t>500 </a:t>
            </a:r>
            <a:r>
              <a:rPr lang="zh-CN" altLang="en-US" dirty="0">
                <a:solidFill>
                  <a:srgbClr val="383A42"/>
                </a:solidFill>
                <a:latin typeface="system-ui" charset="0"/>
              </a:rPr>
              <a:t>种的 </a:t>
            </a:r>
            <a:r>
              <a:rPr lang="en-US" altLang="zh-CN" dirty="0">
                <a:solidFill>
                  <a:srgbClr val="383A42"/>
                </a:solidFill>
                <a:latin typeface="system-ui" charset="0"/>
              </a:rPr>
              <a:t>plugin</a:t>
            </a:r>
            <a:r>
              <a:rPr lang="zh-CN" altLang="en-US" dirty="0">
                <a:solidFill>
                  <a:srgbClr val="383A42"/>
                </a:solidFill>
                <a:latin typeface="system-ui" charset="0"/>
              </a:rPr>
              <a:t>，可以连接各种数据源和数据输出组件。</a:t>
            </a:r>
            <a:endParaRPr lang="zh-CN" altLang="en-US" dirty="0"/>
          </a:p>
        </p:txBody>
      </p:sp>
      <p:pic>
        <p:nvPicPr>
          <p:cNvPr id="4110" name="Picture 14" descr="kibana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5091" y="2696315"/>
            <a:ext cx="2425148" cy="109595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246563" y="4204858"/>
            <a:ext cx="4572000" cy="646331"/>
          </a:xfrm>
          <a:prstGeom prst="rect">
            <a:avLst/>
          </a:prstGeom>
        </p:spPr>
        <p:txBody>
          <a:bodyPr>
            <a:spAutoFit/>
          </a:bodyPr>
          <a:lstStyle/>
          <a:p>
            <a:r>
              <a:rPr lang="en-US" altLang="zh-CN" dirty="0" err="1">
                <a:solidFill>
                  <a:srgbClr val="444444"/>
                </a:solidFill>
                <a:latin typeface="Open Sans" charset="0"/>
              </a:rPr>
              <a:t>Kibana</a:t>
            </a:r>
            <a:r>
              <a:rPr lang="en-US" altLang="zh-CN" dirty="0">
                <a:solidFill>
                  <a:srgbClr val="444444"/>
                </a:solidFill>
                <a:latin typeface="Open Sans" charset="0"/>
              </a:rPr>
              <a:t> </a:t>
            </a:r>
            <a:r>
              <a:rPr lang="zh-CN" altLang="en-US" dirty="0">
                <a:solidFill>
                  <a:srgbClr val="444444"/>
                </a:solidFill>
                <a:latin typeface="Open Sans" charset="0"/>
              </a:rPr>
              <a:t>让您能够可视化 </a:t>
            </a:r>
            <a:r>
              <a:rPr lang="en-US" altLang="zh-CN" dirty="0" err="1">
                <a:solidFill>
                  <a:srgbClr val="444444"/>
                </a:solidFill>
                <a:latin typeface="Open Sans" charset="0"/>
              </a:rPr>
              <a:t>Elasticsearch</a:t>
            </a:r>
            <a:r>
              <a:rPr lang="en-US" altLang="zh-CN" dirty="0">
                <a:solidFill>
                  <a:srgbClr val="444444"/>
                </a:solidFill>
                <a:latin typeface="Open Sans" charset="0"/>
              </a:rPr>
              <a:t> </a:t>
            </a:r>
            <a:r>
              <a:rPr lang="zh-CN" altLang="en-US" dirty="0">
                <a:solidFill>
                  <a:srgbClr val="444444"/>
                </a:solidFill>
                <a:latin typeface="Open Sans" charset="0"/>
              </a:rPr>
              <a:t>中的数据并操作 </a:t>
            </a:r>
            <a:r>
              <a:rPr lang="en-US" altLang="zh-CN" dirty="0">
                <a:solidFill>
                  <a:srgbClr val="444444"/>
                </a:solidFill>
                <a:latin typeface="Open Sans" charset="0"/>
              </a:rPr>
              <a:t>Elastic Stack</a:t>
            </a:r>
            <a:endParaRPr lang="zh-CN" altLang="en-US" dirty="0"/>
          </a:p>
        </p:txBody>
      </p:sp>
    </p:spTree>
    <p:extLst>
      <p:ext uri="{BB962C8B-B14F-4D97-AF65-F5344CB8AC3E}">
        <p14:creationId xmlns:p14="http://schemas.microsoft.com/office/powerpoint/2010/main" val="898245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节气由来</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大暑三候</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节日民俗</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378299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项目介绍</a:t>
            </a:r>
            <a:endParaRPr lang="zh-CN" altLang="en-US" dirty="0"/>
          </a:p>
        </p:txBody>
      </p:sp>
      <p:sp>
        <p:nvSpPr>
          <p:cNvPr id="10" name="矩形 9"/>
          <p:cNvSpPr/>
          <p:nvPr/>
        </p:nvSpPr>
        <p:spPr>
          <a:xfrm>
            <a:off x="948846" y="1952367"/>
            <a:ext cx="7246307" cy="4401205"/>
          </a:xfrm>
          <a:prstGeom prst="rect">
            <a:avLst/>
          </a:prstGeom>
        </p:spPr>
        <p:txBody>
          <a:bodyPr wrap="square">
            <a:spAutoFit/>
          </a:bodyPr>
          <a:lstStyle/>
          <a:p>
            <a:pPr indent="228600" algn="just">
              <a:spcAft>
                <a:spcPts val="0"/>
              </a:spcAft>
            </a:pPr>
            <a:r>
              <a:rPr lang="zh-CN" altLang="en-US" sz="2800" kern="100" dirty="0">
                <a:latin typeface="仿宋" panose="02010609060101010101" pitchFamily="49" charset="-122"/>
                <a:ea typeface="仿宋" panose="02010609060101010101" pitchFamily="49" charset="-122"/>
                <a:cs typeface="Times New Roman" charset="0"/>
              </a:rPr>
              <a:t>聚票网</a:t>
            </a:r>
            <a:r>
              <a:rPr lang="zh-CN" altLang="zh-CN" sz="2800" kern="100" dirty="0">
                <a:latin typeface="仿宋" panose="02010609060101010101" pitchFamily="49" charset="-122"/>
                <a:ea typeface="仿宋" panose="02010609060101010101" pitchFamily="49" charset="-122"/>
                <a:cs typeface="Times New Roman" charset="0"/>
              </a:rPr>
              <a:t>通过有效信息的聚合和整理，在电子票务领域打造一个专业</a:t>
            </a:r>
            <a:r>
              <a:rPr lang="zh-CN" altLang="zh-CN" sz="2800" kern="100" dirty="0" smtClean="0">
                <a:latin typeface="仿宋" panose="02010609060101010101" pitchFamily="49" charset="-122"/>
                <a:ea typeface="仿宋" panose="02010609060101010101" pitchFamily="49" charset="-122"/>
                <a:cs typeface="Times New Roman" charset="0"/>
              </a:rPr>
              <a:t>的</a:t>
            </a:r>
            <a:r>
              <a:rPr lang="zh-CN" altLang="en-US" sz="2800" kern="100" dirty="0" smtClean="0">
                <a:latin typeface="仿宋" panose="02010609060101010101" pitchFamily="49" charset="-122"/>
                <a:ea typeface="仿宋" panose="02010609060101010101" pitchFamily="49" charset="-122"/>
                <a:cs typeface="Times New Roman" charset="0"/>
              </a:rPr>
              <a:t>票品售卖平台。</a:t>
            </a:r>
          </a:p>
          <a:p>
            <a:pPr indent="228600" algn="just">
              <a:spcAft>
                <a:spcPts val="0"/>
              </a:spcAft>
            </a:pPr>
            <a:endParaRPr lang="zh-CN" altLang="en-US" sz="2800" kern="100" dirty="0" smtClean="0">
              <a:latin typeface="仿宋" panose="02010609060101010101" pitchFamily="49" charset="-122"/>
              <a:ea typeface="仿宋" panose="02010609060101010101" pitchFamily="49" charset="-122"/>
              <a:cs typeface="Times New Roman" charset="0"/>
            </a:endParaRPr>
          </a:p>
          <a:p>
            <a:pPr indent="228600" algn="just">
              <a:spcAft>
                <a:spcPts val="0"/>
              </a:spcAft>
            </a:pPr>
            <a:r>
              <a:rPr lang="zh-CN" altLang="en-US" sz="2800" kern="100" dirty="0" smtClean="0">
                <a:latin typeface="仿宋" panose="02010609060101010101" pitchFamily="49" charset="-122"/>
                <a:ea typeface="仿宋" panose="02010609060101010101" pitchFamily="49" charset="-122"/>
                <a:cs typeface="Times New Roman" charset="0"/>
              </a:rPr>
              <a:t>用户</a:t>
            </a:r>
            <a:r>
              <a:rPr lang="zh-CN" altLang="en-US" sz="2800" kern="100" dirty="0">
                <a:latin typeface="仿宋" panose="02010609060101010101" pitchFamily="49" charset="-122"/>
                <a:ea typeface="仿宋" panose="02010609060101010101" pitchFamily="49" charset="-122"/>
                <a:cs typeface="Times New Roman" charset="0"/>
              </a:rPr>
              <a:t>在聚票网可以找到各种分类的票务，并且以非常简单明了的方式呈现出来</a:t>
            </a:r>
            <a:r>
              <a:rPr lang="zh-CN" altLang="en-US" sz="2800" kern="100" dirty="0" smtClean="0">
                <a:latin typeface="仿宋" panose="02010609060101010101" pitchFamily="49" charset="-122"/>
                <a:ea typeface="仿宋" panose="02010609060101010101" pitchFamily="49" charset="-122"/>
                <a:cs typeface="Times New Roman" charset="0"/>
              </a:rPr>
              <a:t>。</a:t>
            </a:r>
          </a:p>
          <a:p>
            <a:pPr indent="228600" algn="just">
              <a:spcAft>
                <a:spcPts val="0"/>
              </a:spcAft>
            </a:pPr>
            <a:endParaRPr lang="zh-CN" altLang="en-US" sz="2800" kern="100" dirty="0">
              <a:latin typeface="仿宋" panose="02010609060101010101" pitchFamily="49" charset="-122"/>
              <a:ea typeface="仿宋" panose="02010609060101010101" pitchFamily="49" charset="-122"/>
              <a:cs typeface="Times New Roman" charset="0"/>
            </a:endParaRPr>
          </a:p>
          <a:p>
            <a:pPr indent="228600" algn="just"/>
            <a:r>
              <a:rPr lang="zh-CN" altLang="en-US" sz="2800" kern="100" dirty="0">
                <a:latin typeface="仿宋" panose="02010609060101010101" pitchFamily="49" charset="-122"/>
                <a:ea typeface="仿宋" panose="02010609060101010101" pitchFamily="49" charset="-122"/>
                <a:cs typeface="Times New Roman" charset="0"/>
              </a:rPr>
              <a:t>聚票网与全国上千家演出票务代理公司、演出场馆和演出主办方进行深度合作，保证了票务信息的全面和权威。</a:t>
            </a:r>
          </a:p>
          <a:p>
            <a:pPr indent="228600" algn="just">
              <a:spcAft>
                <a:spcPts val="0"/>
              </a:spcAft>
            </a:pPr>
            <a:endParaRPr lang="en-US" altLang="zh-CN" sz="2800" kern="100" dirty="0">
              <a:latin typeface="仿宋" panose="02010609060101010101" pitchFamily="49" charset="-122"/>
              <a:ea typeface="仿宋" panose="02010609060101010101" pitchFamily="49" charset="-122"/>
              <a:cs typeface="Times New Roman" charset="0"/>
            </a:endParaRPr>
          </a:p>
        </p:txBody>
      </p:sp>
    </p:spTree>
    <p:extLst>
      <p:ext uri="{BB962C8B-B14F-4D97-AF65-F5344CB8AC3E}">
        <p14:creationId xmlns:p14="http://schemas.microsoft.com/office/powerpoint/2010/main" val="14033281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第一栏内容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endParaRPr lang="en-US" altLang="zh-CN" dirty="0" smtClean="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a:p>
            <a:endParaRPr lang="zh-CN" altLang="en-US" dirty="0"/>
          </a:p>
        </p:txBody>
      </p:sp>
      <p:sp>
        <p:nvSpPr>
          <p:cNvPr id="3" name="内容占位符 2"/>
          <p:cNvSpPr>
            <a:spLocks noGrp="1"/>
          </p:cNvSpPr>
          <p:nvPr>
            <p:ph sz="quarter" idx="11"/>
          </p:nvPr>
        </p:nvSpPr>
        <p:spPr/>
        <p:txBody>
          <a:bodyPr/>
          <a:lstStyle/>
          <a:p>
            <a:r>
              <a:rPr lang="zh-CN" altLang="en-US" dirty="0" smtClean="0"/>
              <a:t>第二栏内容第二栏内容第二栏内容第二栏内容第二栏内容第二栏内容</a:t>
            </a:r>
          </a:p>
          <a:p>
            <a:r>
              <a:rPr lang="zh-CN" altLang="en-US" dirty="0" smtClean="0"/>
              <a:t>第二栏内容第二栏内容第二栏内容第二栏内容第二栏内容第二栏内容</a:t>
            </a:r>
          </a:p>
          <a:p>
            <a:r>
              <a:rPr lang="zh-CN" altLang="en-US" dirty="0" smtClean="0"/>
              <a:t>第二栏内容第二栏内容第二栏内容第二栏内容第二栏内容第二栏内容</a:t>
            </a:r>
          </a:p>
          <a:p>
            <a:endParaRPr lang="zh-CN" altLang="en-US" dirty="0"/>
          </a:p>
        </p:txBody>
      </p:sp>
      <p:sp>
        <p:nvSpPr>
          <p:cNvPr id="4" name="标题 3"/>
          <p:cNvSpPr>
            <a:spLocks noGrp="1"/>
          </p:cNvSpPr>
          <p:nvPr>
            <p:ph type="title"/>
          </p:nvPr>
        </p:nvSpPr>
        <p:spPr/>
        <p:txBody>
          <a:bodyPr/>
          <a:lstStyle/>
          <a:p>
            <a:r>
              <a:rPr lang="zh-CN" altLang="en-US" dirty="0" smtClean="0"/>
              <a:t>标题</a:t>
            </a:r>
            <a:r>
              <a:rPr lang="zh-CN" altLang="en-US" dirty="0"/>
              <a:t>内容标题内容</a:t>
            </a:r>
          </a:p>
        </p:txBody>
      </p:sp>
      <p:pic>
        <p:nvPicPr>
          <p:cNvPr id="5" name="图片 4"/>
          <p:cNvPicPr>
            <a:picLocks noChangeAspect="1"/>
          </p:cNvPicPr>
          <p:nvPr/>
        </p:nvPicPr>
        <p:blipFill>
          <a:blip r:embed="rId2"/>
          <a:stretch>
            <a:fillRect/>
          </a:stretch>
        </p:blipFill>
        <p:spPr>
          <a:xfrm>
            <a:off x="0" y="55285"/>
            <a:ext cx="9144000" cy="6747429"/>
          </a:xfrm>
          <a:prstGeom prst="rect">
            <a:avLst/>
          </a:prstGeom>
        </p:spPr>
      </p:pic>
    </p:spTree>
    <p:extLst>
      <p:ext uri="{BB962C8B-B14F-4D97-AF65-F5344CB8AC3E}">
        <p14:creationId xmlns:p14="http://schemas.microsoft.com/office/powerpoint/2010/main" val="19263119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比较内容标题</a:t>
            </a:r>
            <a:endParaRPr lang="zh-CN" altLang="en-US" dirty="0"/>
          </a:p>
        </p:txBody>
      </p:sp>
      <p:sp>
        <p:nvSpPr>
          <p:cNvPr id="3" name="内容占位符 2"/>
          <p:cNvSpPr>
            <a:spLocks noGrp="1"/>
          </p:cNvSpPr>
          <p:nvPr>
            <p:ph sz="quarter" idx="10"/>
          </p:nvPr>
        </p:nvSpPr>
        <p:spPr/>
        <p:txBody>
          <a:bodyPr/>
          <a:lstStyle/>
          <a:p>
            <a:r>
              <a:rPr lang="zh-CN" altLang="en-US" dirty="0" smtClean="0"/>
              <a:t>比较内容比较内容比较内容</a:t>
            </a:r>
            <a:endParaRPr lang="en-US" altLang="zh-CN" dirty="0" smtClean="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5" name="文本占位符 4"/>
          <p:cNvSpPr>
            <a:spLocks noGrp="1"/>
          </p:cNvSpPr>
          <p:nvPr>
            <p:ph type="body" sz="quarter" idx="3"/>
          </p:nvPr>
        </p:nvSpPr>
        <p:spPr/>
        <p:txBody>
          <a:bodyPr>
            <a:normAutofit lnSpcReduction="10000"/>
          </a:bodyPr>
          <a:lstStyle/>
          <a:p>
            <a:r>
              <a:rPr lang="zh-CN" altLang="en-US" dirty="0"/>
              <a:t>比较内容标题</a:t>
            </a:r>
          </a:p>
        </p:txBody>
      </p:sp>
    </p:spTree>
    <p:extLst>
      <p:ext uri="{BB962C8B-B14F-4D97-AF65-F5344CB8AC3E}">
        <p14:creationId xmlns:p14="http://schemas.microsoft.com/office/powerpoint/2010/main" val="17314284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浙江、</a:t>
            </a:r>
          </a:p>
          <a:p>
            <a:r>
              <a:rPr lang="zh-CN" altLang="en-US" dirty="0"/>
              <a:t>大暑送“大暑船”活动在浙江台州沿海已有几百年的历史</a:t>
            </a:r>
            <a:r>
              <a:rPr lang="zh-CN" altLang="en-US" dirty="0" smtClean="0"/>
              <a:t>。</a:t>
            </a:r>
            <a:r>
              <a:rPr lang="mr-IN" altLang="zh-CN" dirty="0"/>
              <a:t> “</a:t>
            </a:r>
            <a:r>
              <a:rPr lang="zh-CN" altLang="mr-IN" dirty="0" smtClean="0"/>
              <a:t>大</a:t>
            </a:r>
            <a:r>
              <a:rPr lang="zh-CN" altLang="en-US" dirty="0" smtClean="0"/>
              <a:t>暑</a:t>
            </a:r>
            <a:r>
              <a:rPr lang="mr-IN" altLang="zh-CN" dirty="0"/>
              <a:t/>
            </a:r>
            <a:br>
              <a:rPr lang="mr-IN" altLang="zh-CN" dirty="0"/>
            </a:br>
            <a:r>
              <a:rPr lang="zh-CN" altLang="mr-IN" dirty="0"/>
              <a:t>船</a:t>
            </a:r>
            <a:r>
              <a:rPr lang="zh-CN" altLang="mr-IN" dirty="0" smtClean="0"/>
              <a:t>”</a:t>
            </a:r>
            <a:r>
              <a:rPr lang="zh-CN" altLang="en-US" dirty="0"/>
              <a:t>完全按照旧时的</a:t>
            </a:r>
            <a:r>
              <a:rPr lang="zh-CN" altLang="en-US" dirty="0">
                <a:hlinkClick r:id="rId2"/>
              </a:rPr>
              <a:t>三桅帆船</a:t>
            </a:r>
            <a:r>
              <a:rPr lang="zh-CN" altLang="en-US" dirty="0"/>
              <a:t>缩小比例后建造，船内载各种祭品。活动开始后，</a:t>
            </a:r>
            <a:r>
              <a:rPr lang="en-US" altLang="zh-CN" dirty="0"/>
              <a:t>50</a:t>
            </a:r>
            <a:r>
              <a:rPr lang="zh-CN" altLang="en-US" dirty="0"/>
              <a:t>多名渔民轮流抬着“大暑船”在街道上行进，鼓号喧天，鞭炮齐鸣，街道两旁站满祈福人群。“大暑船”最终被运送至码头，进行一系列祈福仪式。随后，这艘“大暑船”被渔船拉出渔港，然后在大海上点燃，任其沉浮，以此祝福人们</a:t>
            </a:r>
            <a:r>
              <a:rPr lang="zh-CN" altLang="en-US" dirty="0">
                <a:hlinkClick r:id="rId3"/>
              </a:rPr>
              <a:t>五谷丰登</a:t>
            </a:r>
            <a:r>
              <a:rPr lang="zh-CN" altLang="en-US" dirty="0"/>
              <a:t>，生活安康。台州椒江人还有大暑节气吃姜汁调蛋的风俗，姜汁能去除体内湿气，姜汁调蛋“补人”，也有老年人喜欢吃鸡粥，谓能补阳。</a:t>
            </a:r>
            <a:r>
              <a:rPr lang="zh-CN" altLang="en-US" baseline="30000" dirty="0"/>
              <a:t> </a:t>
            </a:r>
            <a:r>
              <a:rPr lang="en-US" altLang="zh-CN" baseline="30000" dirty="0"/>
              <a:t>[4]</a:t>
            </a:r>
            <a:r>
              <a:rPr lang="zh-CN" altLang="en-US" dirty="0"/>
              <a:t> </a:t>
            </a:r>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35677473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台湾</a:t>
            </a:r>
          </a:p>
          <a:p>
            <a:r>
              <a:rPr lang="zh-CN" altLang="en-US" dirty="0"/>
              <a:t>大暑节台湾周围的海域大多布满暖水鱼群，东北海域有鱿鱼，</a:t>
            </a:r>
            <a:r>
              <a:rPr lang="zh-CN" altLang="en-US" dirty="0">
                <a:hlinkClick r:id="rId2"/>
              </a:rPr>
              <a:t>基隆</a:t>
            </a:r>
            <a:r>
              <a:rPr lang="zh-CN" altLang="en-US" dirty="0"/>
              <a:t>外海有小卷、赤宗、彰化海域则有</a:t>
            </a:r>
            <a:r>
              <a:rPr lang="zh-CN" altLang="en-US" dirty="0">
                <a:hlinkClick r:id="rId3"/>
              </a:rPr>
              <a:t>黄鳍鲷</a:t>
            </a:r>
            <a:r>
              <a:rPr lang="zh-CN" altLang="en-US" dirty="0"/>
              <a:t>等。台湾民谚：大暑吃</a:t>
            </a:r>
            <a:r>
              <a:rPr lang="zh-CN" altLang="en-US" dirty="0">
                <a:hlinkClick r:id="rId4"/>
              </a:rPr>
              <a:t>凤梨</a:t>
            </a:r>
            <a:r>
              <a:rPr lang="zh-CN" altLang="en-US" dirty="0"/>
              <a:t>，说的是这个时节的凤梨最好吃。另外六月十五日是“半年节”，由于农历六月十五日是全年的一半，所以在这一天拜完神明后全家会一起吃“半年圆”，半年圆是用糯米磨成粉再和上红面搓成的</a:t>
            </a:r>
            <a:r>
              <a:rPr lang="en-US" altLang="zh-CN" dirty="0"/>
              <a:t>,</a:t>
            </a:r>
            <a:r>
              <a:rPr lang="zh-CN" altLang="en-US" dirty="0"/>
              <a:t>大多会煮成甜食来品尝，象征意义是</a:t>
            </a:r>
            <a:r>
              <a:rPr lang="zh-CN" altLang="en-US" dirty="0">
                <a:hlinkClick r:id="rId5"/>
              </a:rPr>
              <a:t>团圆</a:t>
            </a:r>
            <a:r>
              <a:rPr lang="zh-CN" altLang="en-US" dirty="0"/>
              <a:t>与甜蜜。</a:t>
            </a:r>
            <a:r>
              <a:rPr lang="en-US" altLang="zh-CN" baseline="30000" dirty="0"/>
              <a:t>[5]</a:t>
            </a:r>
            <a:r>
              <a:rPr lang="zh-CN" altLang="en-US" dirty="0"/>
              <a:t> </a:t>
            </a:r>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738855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b="1" dirty="0"/>
              <a:t>斗蟋蟀</a:t>
            </a:r>
            <a:r>
              <a:rPr lang="zh-CN" altLang="en-US" dirty="0"/>
              <a:t/>
            </a:r>
            <a:br>
              <a:rPr lang="zh-CN" altLang="en-US" dirty="0"/>
            </a:br>
            <a:r>
              <a:rPr lang="zh-CN" altLang="en-US" dirty="0"/>
              <a:t>　　大暑是乡村田野蟋蟀最多的季节，中国有些地区的人们茶余饭后有以斗蟋蟀为乐的风俗</a:t>
            </a:r>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7064991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b="1" dirty="0"/>
              <a:t>喝暑羊</a:t>
            </a:r>
            <a:r>
              <a:rPr lang="zh-CN" altLang="en-US" dirty="0"/>
              <a:t/>
            </a:r>
            <a:br>
              <a:rPr lang="zh-CN" altLang="en-US" dirty="0"/>
            </a:br>
            <a:r>
              <a:rPr lang="zh-CN" altLang="en-US" dirty="0"/>
              <a:t>　　山东不少地区有在大暑到来这一天“喝暑羊”（即喝羊肉汤）的习俗。在</a:t>
            </a:r>
            <a:r>
              <a:rPr lang="zh-CN" altLang="en-US" dirty="0">
                <a:hlinkClick r:id="rId2"/>
              </a:rPr>
              <a:t>枣庄市</a:t>
            </a:r>
            <a:r>
              <a:rPr lang="zh-CN" altLang="en-US" dirty="0"/>
              <a:t>，不少市民大暑这天到当地的羊肉汤馆“喝暑羊”。</a:t>
            </a:r>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239325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384418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pPr/>
              <a:t>37</a:t>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smtClean="0"/>
              <a:t>空白页面，可供大型图表、图片排版</a:t>
            </a:r>
            <a:endParaRPr lang="en-US" altLang="zh-CN" sz="1600" dirty="0" smtClean="0"/>
          </a:p>
          <a:p>
            <a:r>
              <a:rPr lang="zh-CN" altLang="en-US" sz="1600" dirty="0" smtClean="0"/>
              <a:t>此文本框仅为注释，</a:t>
            </a:r>
            <a:r>
              <a:rPr lang="zh-CN" altLang="en-US" sz="1600" b="1" dirty="0" smtClean="0">
                <a:solidFill>
                  <a:schemeClr val="accent1"/>
                </a:solidFill>
              </a:rPr>
              <a:t>制作时请删除</a:t>
            </a:r>
            <a:endParaRPr lang="zh-CN" altLang="en-US" sz="1600" b="1" dirty="0">
              <a:solidFill>
                <a:schemeClr val="accent1"/>
              </a:solidFill>
            </a:endParaRPr>
          </a:p>
        </p:txBody>
      </p:sp>
    </p:spTree>
    <p:extLst>
      <p:ext uri="{BB962C8B-B14F-4D97-AF65-F5344CB8AC3E}">
        <p14:creationId xmlns:p14="http://schemas.microsoft.com/office/powerpoint/2010/main" val="5418395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a:t>
            </a:r>
            <a:r>
              <a:rPr lang="zh-CN" altLang="en-US" dirty="0" smtClean="0"/>
              <a:t>内容</a:t>
            </a:r>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a:t>
            </a:r>
            <a:r>
              <a:rPr lang="zh-CN" altLang="en-US" dirty="0" smtClean="0"/>
              <a:t>内容</a:t>
            </a:r>
            <a:endParaRPr lang="zh-CN" altLang="en-US" dirty="0"/>
          </a:p>
        </p:txBody>
      </p:sp>
      <p:sp>
        <p:nvSpPr>
          <p:cNvPr id="4" name="灯片编号占位符 3"/>
          <p:cNvSpPr>
            <a:spLocks noGrp="1"/>
          </p:cNvSpPr>
          <p:nvPr>
            <p:ph type="sldNum" sz="quarter" idx="12"/>
          </p:nvPr>
        </p:nvSpPr>
        <p:spPr/>
        <p:txBody>
          <a:bodyPr/>
          <a:lstStyle/>
          <a:p>
            <a:fld id="{54BD5A17-3153-4A95-988E-B577C14000F1}" type="slidenum">
              <a:rPr lang="en-US" altLang="zh-CN" smtClean="0"/>
              <a:pPr/>
              <a:t>38</a:t>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560635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a:t>
            </a:r>
            <a:r>
              <a:rPr lang="zh-CN" altLang="en-US" dirty="0" smtClean="0"/>
              <a:t>内容</a:t>
            </a:r>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a:t>
            </a:r>
            <a:r>
              <a:rPr lang="zh-CN" altLang="en-US" dirty="0" smtClean="0"/>
              <a:t>内容</a:t>
            </a:r>
            <a:endParaRPr lang="zh-CN" altLang="en-US" dirty="0"/>
          </a:p>
        </p:txBody>
      </p:sp>
      <p:sp>
        <p:nvSpPr>
          <p:cNvPr id="5" name="文本占位符 4"/>
          <p:cNvSpPr>
            <a:spLocks noGrp="1"/>
          </p:cNvSpPr>
          <p:nvPr>
            <p:ph type="body" sz="quarter" idx="3"/>
          </p:nvPr>
        </p:nvSpPr>
        <p:spPr/>
        <p:txBody>
          <a:bodyPr>
            <a:normAutofit lnSpcReduction="10000"/>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39</a:t>
            </a:fld>
            <a:endParaRPr lang="en-US" altLang="zh-CN" dirty="0"/>
          </a:p>
        </p:txBody>
      </p:sp>
    </p:spTree>
    <p:extLst>
      <p:ext uri="{BB962C8B-B14F-4D97-AF65-F5344CB8AC3E}">
        <p14:creationId xmlns:p14="http://schemas.microsoft.com/office/powerpoint/2010/main" val="2054060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项目介绍</a:t>
            </a:r>
            <a:endParaRPr lang="zh-CN" altLang="en-US" dirty="0"/>
          </a:p>
        </p:txBody>
      </p:sp>
      <p:sp>
        <p:nvSpPr>
          <p:cNvPr id="4" name="矩形 3"/>
          <p:cNvSpPr/>
          <p:nvPr/>
        </p:nvSpPr>
        <p:spPr>
          <a:xfrm>
            <a:off x="1390390" y="2026536"/>
            <a:ext cx="5981178" cy="1815882"/>
          </a:xfrm>
          <a:prstGeom prst="rect">
            <a:avLst/>
          </a:prstGeom>
        </p:spPr>
        <p:txBody>
          <a:bodyPr wrap="square">
            <a:spAutoFit/>
          </a:bodyPr>
          <a:lstStyle/>
          <a:p>
            <a:pPr indent="228600" algn="just">
              <a:spcAft>
                <a:spcPts val="0"/>
              </a:spcAft>
            </a:pPr>
            <a:r>
              <a:rPr lang="zh-CN" altLang="zh-CN" sz="2800" kern="100" dirty="0">
                <a:latin typeface="仿宋" panose="02010609060101010101" pitchFamily="49" charset="-122"/>
                <a:ea typeface="仿宋" panose="02010609060101010101" pitchFamily="49" charset="-122"/>
                <a:cs typeface="Times New Roman" charset="0"/>
              </a:rPr>
              <a:t>聚票网为用户提供实时的演出信息、场馆信息、门票价格、评价等信息。收录的票品类型包括：演唱会、歌剧话剧、电影、体育竞赛等。</a:t>
            </a:r>
          </a:p>
        </p:txBody>
      </p:sp>
      <p:sp>
        <p:nvSpPr>
          <p:cNvPr id="5" name="六边形 4"/>
          <p:cNvSpPr/>
          <p:nvPr/>
        </p:nvSpPr>
        <p:spPr>
          <a:xfrm>
            <a:off x="3386725" y="4848138"/>
            <a:ext cx="1412771" cy="1221480"/>
          </a:xfrm>
          <a:prstGeom prst="hexagon">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六边形 5"/>
          <p:cNvSpPr/>
          <p:nvPr/>
        </p:nvSpPr>
        <p:spPr>
          <a:xfrm>
            <a:off x="4555785" y="4224872"/>
            <a:ext cx="1412771" cy="1221480"/>
          </a:xfrm>
          <a:prstGeom prst="hexagon">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六边形 6"/>
          <p:cNvSpPr/>
          <p:nvPr/>
        </p:nvSpPr>
        <p:spPr>
          <a:xfrm>
            <a:off x="5712319" y="3601606"/>
            <a:ext cx="1412771" cy="1221480"/>
          </a:xfrm>
          <a:prstGeom prst="hexagon">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a:off x="6887096" y="4212346"/>
            <a:ext cx="1412771" cy="1221480"/>
          </a:xfrm>
          <a:prstGeom prst="hexagon">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022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2648310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可仅使用交大红</a:t>
            </a:r>
            <a:endParaRPr lang="zh-CN" altLang="en-US" dirty="0"/>
          </a:p>
        </p:txBody>
      </p:sp>
      <p:graphicFrame>
        <p:nvGraphicFramePr>
          <p:cNvPr id="3" name="图示 2"/>
          <p:cNvGraphicFramePr/>
          <p:nvPr>
            <p:extLst>
              <p:ext uri="{D42A27DB-BD31-4B8C-83A1-F6EECF244321}">
                <p14:modId xmlns:p14="http://schemas.microsoft.com/office/powerpoint/2010/main" val="124321076"/>
              </p:ext>
            </p:extLst>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13613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smtClean="0"/>
              <a:t>请使用本主题包含的交大</a:t>
            </a:r>
            <a:r>
              <a:rPr lang="en-US" altLang="zh-CN" dirty="0" smtClean="0"/>
              <a:t>VI</a:t>
            </a:r>
            <a:r>
              <a:rPr lang="zh-CN" altLang="en-US" dirty="0" smtClean="0"/>
              <a:t>指定配色</a:t>
            </a:r>
            <a:endParaRPr lang="en-US" altLang="zh-CN" dirty="0" smtClean="0"/>
          </a:p>
          <a:p>
            <a:r>
              <a:rPr lang="zh-CN" altLang="en-US" dirty="0" smtClean="0"/>
              <a:t>建议尽量不使用较多的色彩</a:t>
            </a:r>
            <a:endParaRPr lang="en-US" altLang="zh-CN" dirty="0" smtClean="0"/>
          </a:p>
        </p:txBody>
      </p:sp>
      <p:sp>
        <p:nvSpPr>
          <p:cNvPr id="2" name="标题 1"/>
          <p:cNvSpPr>
            <a:spLocks noGrp="1"/>
          </p:cNvSpPr>
          <p:nvPr>
            <p:ph type="title"/>
          </p:nvPr>
        </p:nvSpPr>
        <p:spPr/>
        <p:txBody>
          <a:bodyPr/>
          <a:lstStyle/>
          <a:p>
            <a:r>
              <a:rPr lang="zh-CN" altLang="en-US" dirty="0" smtClean="0"/>
              <a:t>可使用多色搭配</a:t>
            </a:r>
            <a:endParaRPr lang="zh-CN" altLang="en-US" dirty="0"/>
          </a:p>
        </p:txBody>
      </p:sp>
      <p:grpSp>
        <p:nvGrpSpPr>
          <p:cNvPr id="13" name="组合 12"/>
          <p:cNvGrpSpPr/>
          <p:nvPr/>
        </p:nvGrpSpPr>
        <p:grpSpPr>
          <a:xfrm>
            <a:off x="519069" y="3560496"/>
            <a:ext cx="2608632" cy="2798938"/>
            <a:chOff x="5704759" y="2304434"/>
            <a:chExt cx="2947468" cy="3162493"/>
          </a:xfrm>
        </p:grpSpPr>
        <p:sp>
          <p:nvSpPr>
            <p:cNvPr id="8" name="MH_SubTitle_3"/>
            <p:cNvSpPr>
              <a:spLocks/>
            </p:cNvSpPr>
            <p:nvPr>
              <p:custDataLst>
                <p:tags r:id="rId12"/>
              </p:custDataLst>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smtClean="0">
                  <a:solidFill>
                    <a:srgbClr val="FFFFFF"/>
                  </a:solidFill>
                </a:rPr>
                <a:t>此图示仅为示例</a:t>
              </a:r>
              <a:endParaRPr lang="zh-CN" altLang="en-US" sz="1400" dirty="0">
                <a:solidFill>
                  <a:srgbClr val="FFFFFF"/>
                </a:solidFill>
              </a:endParaRPr>
            </a:p>
          </p:txBody>
        </p:sp>
        <p:sp>
          <p:nvSpPr>
            <p:cNvPr id="9" name="MH_SubTitle_1"/>
            <p:cNvSpPr/>
            <p:nvPr>
              <p:custDataLst>
                <p:tags r:id="rId13"/>
              </p:custDataLst>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smtClean="0">
                  <a:solidFill>
                    <a:srgbClr val="FFFFFF"/>
                  </a:solidFill>
                </a:rPr>
                <a:t>此图示仅为示例</a:t>
              </a:r>
              <a:endParaRPr lang="zh-CN" altLang="en-US" sz="1400" dirty="0">
                <a:solidFill>
                  <a:srgbClr val="FFFFFF"/>
                </a:solidFill>
              </a:endParaRPr>
            </a:p>
          </p:txBody>
        </p:sp>
        <p:sp>
          <p:nvSpPr>
            <p:cNvPr id="10" name="MH_SubTitle_2"/>
            <p:cNvSpPr/>
            <p:nvPr>
              <p:custDataLst>
                <p:tags r:id="rId14"/>
              </p:custDataLst>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smtClean="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custDataLst>
                <p:tags r:id="rId8"/>
              </p:custDataLst>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custDataLst>
                <p:tags r:id="rId9"/>
              </p:custDataLst>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custDataLst>
                <p:tags r:id="rId10"/>
              </p:custDataLst>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custDataLst>
                <p:tags r:id="rId11"/>
              </p:custDataLst>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a:t>
              </a:r>
              <a:r>
                <a:rPr lang="zh-CN" altLang="en-US" sz="1400" b="1" dirty="0" smtClean="0">
                  <a:solidFill>
                    <a:srgbClr val="FFFFFF"/>
                  </a:solidFill>
                </a:rPr>
                <a:t>图示</a:t>
              </a:r>
              <a:endParaRPr lang="en-US" altLang="zh-CN" sz="1400" b="1" dirty="0" smtClean="0">
                <a:solidFill>
                  <a:srgbClr val="FFFFFF"/>
                </a:solidFill>
              </a:endParaRPr>
            </a:p>
            <a:p>
              <a:pPr algn="ctr" eaLnBrk="0" fontAlgn="ctr" hangingPunct="0">
                <a:buClr>
                  <a:srgbClr val="FF0000"/>
                </a:buClr>
                <a:buSzPct val="70000"/>
                <a:defRPr/>
              </a:pPr>
              <a:r>
                <a:rPr lang="zh-CN" altLang="en-US" sz="1400" b="1" dirty="0" smtClean="0">
                  <a:solidFill>
                    <a:srgbClr val="FFFFFF"/>
                  </a:solidFill>
                </a:rPr>
                <a:t>仅</a:t>
              </a:r>
              <a:r>
                <a:rPr lang="zh-CN" altLang="en-US" sz="1400" b="1" dirty="0">
                  <a:solidFill>
                    <a:srgbClr val="FFFFFF"/>
                  </a:solidFill>
                </a:rPr>
                <a:t>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custDataLst>
                <p:tags r:id="rId1"/>
              </p:custDataLst>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custDataLst>
                <p:tags r:id="rId2"/>
              </p:custDataLst>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custDataLst>
                <p:tags r:id="rId3"/>
              </p:custDataLst>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custDataLst>
                <p:tags r:id="rId4"/>
              </p:custDataLst>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custDataLst>
                <p:tags r:id="rId5"/>
              </p:custDataLst>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custDataLst>
                <p:tags r:id="rId6"/>
              </p:custDataLst>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custDataLst>
                <p:tags r:id="rId7"/>
              </p:custDataLst>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smtClean="0">
                  <a:latin typeface="+mn-lt"/>
                  <a:ea typeface="+mn-ea"/>
                </a:rPr>
                <a:t>此图示</a:t>
              </a:r>
              <a:endParaRPr lang="en-US" altLang="zh-CN" sz="2800" dirty="0" smtClean="0">
                <a:latin typeface="+mn-lt"/>
                <a:ea typeface="+mn-ea"/>
              </a:endParaRPr>
            </a:p>
            <a:p>
              <a:pPr algn="ctr" eaLnBrk="1" hangingPunct="1">
                <a:spcBef>
                  <a:spcPct val="0"/>
                </a:spcBef>
                <a:buFontTx/>
                <a:buNone/>
                <a:defRPr/>
              </a:pPr>
              <a:r>
                <a:rPr lang="zh-CN" altLang="en-US" sz="2800" dirty="0" smtClean="0">
                  <a:latin typeface="+mn-lt"/>
                  <a:ea typeface="+mn-ea"/>
                </a:rPr>
                <a:t>仅为示例</a:t>
              </a:r>
            </a:p>
          </p:txBody>
        </p:sp>
      </p:grpSp>
    </p:spTree>
    <p:extLst>
      <p:ext uri="{BB962C8B-B14F-4D97-AF65-F5344CB8AC3E}">
        <p14:creationId xmlns:p14="http://schemas.microsoft.com/office/powerpoint/2010/main" val="35781196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smtClean="0"/>
              <a:t>可使用辅助图形</a:t>
            </a:r>
            <a:endParaRPr lang="zh-CN" altLang="en-US" dirty="0"/>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a:t>
            </a:r>
            <a:r>
              <a:rPr lang="zh-CN" altLang="en-US" dirty="0" smtClean="0"/>
              <a:t>作为</a:t>
            </a:r>
            <a:r>
              <a:rPr lang="en-US" altLang="zh-CN" dirty="0" smtClean="0"/>
              <a:t>ICON</a:t>
            </a:r>
            <a:r>
              <a:rPr lang="zh-CN" altLang="en-US" dirty="0" smtClean="0"/>
              <a:t>或形状，如：</a:t>
            </a:r>
            <a:endParaRPr lang="zh-CN" altLang="en-US" dirty="0"/>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smtClean="0"/>
              <a:t>可作为分割线，如：</a:t>
            </a:r>
            <a:endParaRPr lang="zh-CN" altLang="en-US" dirty="0"/>
          </a:p>
        </p:txBody>
      </p:sp>
      <p:pic>
        <p:nvPicPr>
          <p:cNvPr id="13" name="图片 12"/>
          <p:cNvPicPr>
            <a:picLocks noChangeAspect="1"/>
          </p:cNvPicPr>
          <p:nvPr/>
        </p:nvPicPr>
        <p:blipFill>
          <a:blip r:embed="rId2"/>
          <a:stretch>
            <a:fillRect/>
          </a:stretch>
        </p:blipFill>
        <p:spPr>
          <a:xfrm rot="5400000" flipV="1">
            <a:off x="4455057" y="4402590"/>
            <a:ext cx="2853995" cy="93988"/>
          </a:xfrm>
          <a:prstGeom prst="rect">
            <a:avLst/>
          </a:prstGeom>
        </p:spPr>
      </p:pic>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smtClean="0">
                <a:solidFill>
                  <a:schemeClr val="bg1"/>
                </a:solidFill>
              </a:rPr>
              <a:t>注：</a:t>
            </a:r>
            <a:endParaRPr lang="zh-CN" altLang="en-US" sz="2000" b="1" dirty="0">
              <a:solidFill>
                <a:schemeClr val="bg1"/>
              </a:solidFill>
            </a:endParaRPr>
          </a:p>
        </p:txBody>
      </p:sp>
    </p:spTree>
    <p:extLst>
      <p:ext uri="{BB962C8B-B14F-4D97-AF65-F5344CB8AC3E}">
        <p14:creationId xmlns:p14="http://schemas.microsoft.com/office/powerpoint/2010/main" val="6190703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23128492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0843" y="1017552"/>
            <a:ext cx="3761307" cy="2507538"/>
          </a:xfrm>
          <a:prstGeom prst="rect">
            <a:avLst/>
          </a:prstGeom>
        </p:spPr>
      </p:pic>
      <p:pic>
        <p:nvPicPr>
          <p:cNvPr id="7" name="图片 6"/>
          <p:cNvPicPr>
            <a:picLocks noChangeAspect="1"/>
          </p:cNvPicPr>
          <p:nvPr/>
        </p:nvPicPr>
        <p:blipFill>
          <a:blip r:embed="rId4"/>
          <a:stretch>
            <a:fillRect/>
          </a:stretch>
        </p:blipFill>
        <p:spPr>
          <a:xfrm>
            <a:off x="4818197" y="3803257"/>
            <a:ext cx="3996000" cy="2679924"/>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377" y="3901400"/>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p:cNvPicPr>
          <p:nvPr/>
        </p:nvPicPr>
        <p:blipFill>
          <a:blip r:embed="rId6">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t="1655" b="1655"/>
          <a:stretch/>
        </p:blipFill>
        <p:spPr>
          <a:xfrm>
            <a:off x="5081141" y="1119195"/>
            <a:ext cx="3456000" cy="2304000"/>
          </a:xfrm>
          <a:prstGeom prst="rect">
            <a:avLst/>
          </a:prstGeom>
        </p:spPr>
      </p:pic>
      <p:sp>
        <p:nvSpPr>
          <p:cNvPr id="15" name="文本框 14"/>
          <p:cNvSpPr txBox="1"/>
          <p:nvPr/>
        </p:nvSpPr>
        <p:spPr>
          <a:xfrm>
            <a:off x="493497" y="4372969"/>
            <a:ext cx="4070411" cy="2019014"/>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B0604020202020204" pitchFamily="34" charset="0"/>
              <a:buChar char="•"/>
            </a:pPr>
            <a:r>
              <a:rPr lang="zh-CN" altLang="en-US" sz="1600" dirty="0" smtClean="0"/>
              <a:t>使用辅助图形增加图片边。</a:t>
            </a:r>
            <a:endParaRPr lang="en-US" altLang="zh-CN" sz="1600" dirty="0" smtClean="0"/>
          </a:p>
          <a:p>
            <a:pPr marL="285750" indent="-285750">
              <a:lnSpc>
                <a:spcPct val="120000"/>
              </a:lnSpc>
              <a:spcAft>
                <a:spcPts val="600"/>
              </a:spcAft>
              <a:buClr>
                <a:schemeClr val="accent1"/>
              </a:buClr>
              <a:buFont typeface="Arial" panose="020B0604020202020204" pitchFamily="34" charset="0"/>
              <a:buChar char="•"/>
            </a:pPr>
            <a:r>
              <a:rPr lang="zh-CN" altLang="en-US" sz="1600" dirty="0" smtClean="0"/>
              <a:t>本页图片处理的方式</a:t>
            </a:r>
            <a:r>
              <a:rPr lang="zh-CN" altLang="en-US" sz="1600" b="1" dirty="0" smtClean="0">
                <a:solidFill>
                  <a:schemeClr val="accent1"/>
                </a:solidFill>
              </a:rPr>
              <a:t>仅供参考</a:t>
            </a:r>
            <a:r>
              <a:rPr lang="zh-CN" altLang="en-US" sz="1600" b="1" dirty="0">
                <a:solidFill>
                  <a:schemeClr val="accent1"/>
                </a:solidFill>
              </a:rPr>
              <a:t>。</a:t>
            </a:r>
            <a:endParaRPr lang="en-US" altLang="zh-CN" sz="1600" b="1" dirty="0" smtClean="0">
              <a:solidFill>
                <a:schemeClr val="accent1"/>
              </a:solidFill>
            </a:endParaRPr>
          </a:p>
          <a:p>
            <a:pPr marL="285750" indent="-285750">
              <a:lnSpc>
                <a:spcPct val="120000"/>
              </a:lnSpc>
              <a:spcAft>
                <a:spcPts val="600"/>
              </a:spcAft>
              <a:buClr>
                <a:schemeClr val="accent1"/>
              </a:buClr>
              <a:buFont typeface="Arial" panose="020B0604020202020204" pitchFamily="34" charset="0"/>
              <a:buChar char="•"/>
            </a:pPr>
            <a:r>
              <a:rPr lang="zh-CN" altLang="en-US" sz="1600" dirty="0" smtClean="0"/>
              <a:t>仅为方便使用，本页</a:t>
            </a:r>
            <a:r>
              <a:rPr lang="en-US" altLang="zh-CN" sz="1600" dirty="0" smtClean="0"/>
              <a:t>PPT</a:t>
            </a:r>
            <a:r>
              <a:rPr lang="zh-CN" altLang="en-US" sz="1600" dirty="0" smtClean="0"/>
              <a:t>中所有的图片均为</a:t>
            </a:r>
            <a:r>
              <a:rPr lang="en-US" altLang="zh-CN" sz="1600" dirty="0" smtClean="0"/>
              <a:t>3:2</a:t>
            </a:r>
            <a:r>
              <a:rPr lang="zh-CN" altLang="en-US" sz="1600" dirty="0" smtClean="0"/>
              <a:t>主流图片比例。如需更精确的</a:t>
            </a:r>
            <a:r>
              <a:rPr lang="en-US" altLang="zh-CN" sz="1600" dirty="0" smtClean="0"/>
              <a:t>PPT</a:t>
            </a:r>
            <a:r>
              <a:rPr lang="zh-CN" altLang="en-US" sz="1600" dirty="0" smtClean="0"/>
              <a:t>制作或其他设计，请根据设计标准对图片进行剪裁。</a:t>
            </a:r>
            <a:endParaRPr lang="zh-CN" altLang="en-US" sz="1600" dirty="0"/>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smtClean="0">
                <a:solidFill>
                  <a:schemeClr val="bg1"/>
                </a:solidFill>
              </a:rPr>
              <a:t>注：</a:t>
            </a:r>
            <a:endParaRPr lang="zh-CN" altLang="en-US" sz="2000" b="1" dirty="0">
              <a:solidFill>
                <a:schemeClr val="bg1"/>
              </a:solidFill>
            </a:endParaRPr>
          </a:p>
        </p:txBody>
      </p:sp>
    </p:spTree>
    <p:extLst>
      <p:ext uri="{BB962C8B-B14F-4D97-AF65-F5344CB8AC3E}">
        <p14:creationId xmlns:p14="http://schemas.microsoft.com/office/powerpoint/2010/main" val="2876939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3348" y="1816797"/>
            <a:ext cx="2419252" cy="923330"/>
          </a:xfrm>
          <a:prstGeom prst="rect">
            <a:avLst/>
          </a:prstGeom>
          <a:noFill/>
        </p:spPr>
        <p:txBody>
          <a:bodyPr wrap="none" rtlCol="0">
            <a:spAutoFit/>
          </a:bodyPr>
          <a:lstStyle/>
          <a:p>
            <a:r>
              <a:rPr lang="zh-CN" altLang="en-US" sz="5400" b="1" dirty="0" smtClean="0">
                <a:solidFill>
                  <a:schemeClr val="bg1"/>
                </a:solidFill>
              </a:rPr>
              <a:t>谢 谢！</a:t>
            </a:r>
            <a:endParaRPr lang="zh-CN" altLang="en-US" sz="5400" b="1" dirty="0">
              <a:solidFill>
                <a:schemeClr val="bg1"/>
              </a:solidFill>
            </a:endParaRPr>
          </a:p>
        </p:txBody>
      </p:sp>
    </p:spTree>
    <p:extLst>
      <p:ext uri="{BB962C8B-B14F-4D97-AF65-F5344CB8AC3E}">
        <p14:creationId xmlns:p14="http://schemas.microsoft.com/office/powerpoint/2010/main" val="564054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项目介绍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技术架构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基本功能</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项目亮点</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项目演示</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914480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节气由来</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t>大暑三候</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节日民俗</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图形与配色</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图片处理及排版</a:t>
            </a:r>
            <a:endParaRPr lang="zh-CN" altLang="en-US" sz="24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14"/>
            <a:ext cx="9144000" cy="6792686"/>
          </a:xfrm>
          <a:prstGeom prst="rect">
            <a:avLst/>
          </a:prstGeom>
        </p:spPr>
      </p:pic>
    </p:spTree>
    <p:extLst>
      <p:ext uri="{BB962C8B-B14F-4D97-AF65-F5344CB8AC3E}">
        <p14:creationId xmlns:p14="http://schemas.microsoft.com/office/powerpoint/2010/main" val="1337918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1501431" y="2156189"/>
            <a:ext cx="1785347" cy="1143142"/>
          </a:xfrm>
        </p:spPr>
        <p:txBody>
          <a:bodyPr>
            <a:noAutofit/>
          </a:bodyPr>
          <a:lstStyle/>
          <a:p>
            <a:pPr marL="0" indent="0">
              <a:buNone/>
            </a:pPr>
            <a:r>
              <a:rPr lang="zh-CN" altLang="en-US" sz="2500" dirty="0" smtClean="0"/>
              <a:t>尾大不掉的</a:t>
            </a:r>
          </a:p>
          <a:p>
            <a:pPr marL="0" indent="0">
              <a:buNone/>
            </a:pPr>
            <a:r>
              <a:rPr lang="zh-CN" altLang="en-US" sz="2500" dirty="0" smtClean="0"/>
              <a:t>  单体应用</a:t>
            </a:r>
            <a:endParaRPr lang="en-US" altLang="zh-CN" sz="2500" dirty="0" smtClean="0"/>
          </a:p>
        </p:txBody>
      </p:sp>
      <p:sp>
        <p:nvSpPr>
          <p:cNvPr id="3" name="标题 2"/>
          <p:cNvSpPr>
            <a:spLocks noGrp="1"/>
          </p:cNvSpPr>
          <p:nvPr>
            <p:ph type="title"/>
          </p:nvPr>
        </p:nvSpPr>
        <p:spPr/>
        <p:txBody>
          <a:bodyPr/>
          <a:lstStyle/>
          <a:p>
            <a:r>
              <a:rPr lang="zh-CN" altLang="en-US" dirty="0" smtClean="0"/>
              <a:t>微服务</a:t>
            </a:r>
            <a:endParaRPr lang="zh-CN" altLang="en-US" dirty="0"/>
          </a:p>
        </p:txBody>
      </p:sp>
      <p:sp>
        <p:nvSpPr>
          <p:cNvPr id="2" name="矩形 1"/>
          <p:cNvSpPr/>
          <p:nvPr/>
        </p:nvSpPr>
        <p:spPr>
          <a:xfrm>
            <a:off x="1947767" y="3907057"/>
            <a:ext cx="5464674" cy="369332"/>
          </a:xfrm>
          <a:prstGeom prst="rect">
            <a:avLst/>
          </a:prstGeom>
        </p:spPr>
        <p:txBody>
          <a:bodyPr wrap="square">
            <a:spAutoFit/>
          </a:bodyPr>
          <a:lstStyle/>
          <a:p>
            <a:r>
              <a:rPr lang="zh-CN" altLang="en-US" dirty="0" smtClean="0">
                <a:solidFill>
                  <a:srgbClr val="3E3E3E"/>
                </a:solidFill>
                <a:latin typeface="宋体" charset="0"/>
              </a:rPr>
              <a:t>   一</a:t>
            </a:r>
            <a:r>
              <a:rPr lang="zh-CN" altLang="en-US" dirty="0">
                <a:solidFill>
                  <a:srgbClr val="3E3E3E"/>
                </a:solidFill>
                <a:latin typeface="宋体" charset="0"/>
              </a:rPr>
              <a:t>个大型复杂软件应用由一个或多个</a:t>
            </a:r>
            <a:r>
              <a:rPr lang="zh-CN" altLang="en-US" dirty="0">
                <a:solidFill>
                  <a:srgbClr val="FF0000"/>
                </a:solidFill>
                <a:latin typeface="宋体" charset="0"/>
              </a:rPr>
              <a:t>微服务</a:t>
            </a:r>
            <a:r>
              <a:rPr lang="zh-CN" altLang="en-US" dirty="0">
                <a:solidFill>
                  <a:srgbClr val="3E3E3E"/>
                </a:solidFill>
                <a:latin typeface="宋体" charset="0"/>
              </a:rPr>
              <a:t>组成</a:t>
            </a:r>
            <a:r>
              <a:rPr lang="zh-CN" altLang="en-US" dirty="0" smtClean="0">
                <a:solidFill>
                  <a:srgbClr val="3E3E3E"/>
                </a:solidFill>
                <a:latin typeface="宋体" charset="0"/>
              </a:rPr>
              <a:t>。</a:t>
            </a:r>
          </a:p>
        </p:txBody>
      </p:sp>
      <p:sp>
        <p:nvSpPr>
          <p:cNvPr id="7" name="文本框 6"/>
          <p:cNvSpPr txBox="1"/>
          <p:nvPr/>
        </p:nvSpPr>
        <p:spPr>
          <a:xfrm>
            <a:off x="5804453" y="2296873"/>
            <a:ext cx="1331999" cy="861774"/>
          </a:xfrm>
          <a:prstGeom prst="rect">
            <a:avLst/>
          </a:prstGeom>
          <a:noFill/>
        </p:spPr>
        <p:txBody>
          <a:bodyPr wrap="square" rtlCol="0">
            <a:spAutoFit/>
          </a:bodyPr>
          <a:lstStyle/>
          <a:p>
            <a:r>
              <a:rPr kumimoji="1" lang="zh-CN" altLang="en-US" sz="2500" smtClean="0"/>
              <a:t>  轻巧</a:t>
            </a:r>
          </a:p>
          <a:p>
            <a:r>
              <a:rPr kumimoji="1" lang="zh-CN" altLang="en-US" sz="2500" dirty="0" smtClean="0"/>
              <a:t>微服务</a:t>
            </a:r>
            <a:endParaRPr kumimoji="1" lang="zh-CN" altLang="en-US" sz="2500" dirty="0"/>
          </a:p>
        </p:txBody>
      </p:sp>
      <p:sp>
        <p:nvSpPr>
          <p:cNvPr id="8" name="右箭头 7"/>
          <p:cNvSpPr/>
          <p:nvPr/>
        </p:nvSpPr>
        <p:spPr>
          <a:xfrm>
            <a:off x="4048659" y="2453775"/>
            <a:ext cx="993913" cy="5479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1508213" y="4502025"/>
            <a:ext cx="6344230" cy="1200329"/>
          </a:xfrm>
          <a:prstGeom prst="rect">
            <a:avLst/>
          </a:prstGeom>
          <a:noFill/>
        </p:spPr>
        <p:txBody>
          <a:bodyPr wrap="square" rtlCol="0">
            <a:spAutoFit/>
          </a:bodyPr>
          <a:lstStyle/>
          <a:p>
            <a:r>
              <a:rPr lang="zh-CN" altLang="en-US" dirty="0" smtClean="0">
                <a:solidFill>
                  <a:srgbClr val="3E3E3E"/>
                </a:solidFill>
                <a:latin typeface="宋体" charset="0"/>
              </a:rPr>
              <a:t>  系统</a:t>
            </a:r>
            <a:r>
              <a:rPr lang="zh-CN" altLang="en-US" dirty="0">
                <a:solidFill>
                  <a:srgbClr val="3E3E3E"/>
                </a:solidFill>
                <a:latin typeface="宋体" charset="0"/>
              </a:rPr>
              <a:t>中的各个微服务可被独立部署，各个微服务之间是松耦合的。每个微服务仅关注于完成一件任务并很好地完成该任务。</a:t>
            </a:r>
            <a:endParaRPr lang="zh-CN" altLang="en-US" dirty="0"/>
          </a:p>
          <a:p>
            <a:endParaRPr kumimoji="1" lang="zh-CN" altLang="en-US" dirty="0"/>
          </a:p>
        </p:txBody>
      </p:sp>
    </p:spTree>
    <p:extLst>
      <p:ext uri="{BB962C8B-B14F-4D97-AF65-F5344CB8AC3E}">
        <p14:creationId xmlns:p14="http://schemas.microsoft.com/office/powerpoint/2010/main" val="2013910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消息队列中间件</a:t>
            </a:r>
            <a:endParaRPr lang="zh-CN" altLang="en-US" dirty="0"/>
          </a:p>
        </p:txBody>
      </p:sp>
      <p:sp>
        <p:nvSpPr>
          <p:cNvPr id="6" name="矩形 5"/>
          <p:cNvSpPr/>
          <p:nvPr/>
        </p:nvSpPr>
        <p:spPr>
          <a:xfrm>
            <a:off x="1590261" y="2481525"/>
            <a:ext cx="5731565" cy="923330"/>
          </a:xfrm>
          <a:prstGeom prst="rect">
            <a:avLst/>
          </a:prstGeom>
        </p:spPr>
        <p:txBody>
          <a:bodyPr wrap="square">
            <a:spAutoFit/>
          </a:bodyPr>
          <a:lstStyle/>
          <a:p>
            <a:r>
              <a:rPr lang="zh-CN" altLang="en-US" dirty="0" smtClean="0">
                <a:solidFill>
                  <a:srgbClr val="FF0000"/>
                </a:solidFill>
                <a:latin typeface="Helvetica" charset="0"/>
              </a:rPr>
              <a:t>    </a:t>
            </a:r>
            <a:r>
              <a:rPr lang="zh-CN" altLang="en-US" b="1" dirty="0" smtClean="0">
                <a:solidFill>
                  <a:schemeClr val="accent1"/>
                </a:solidFill>
                <a:latin typeface="Helvetica" charset="0"/>
              </a:rPr>
              <a:t>消息</a:t>
            </a:r>
            <a:r>
              <a:rPr lang="zh-CN" altLang="en-US" b="1" dirty="0">
                <a:solidFill>
                  <a:schemeClr val="accent1"/>
                </a:solidFill>
                <a:latin typeface="Helvetica" charset="0"/>
              </a:rPr>
              <a:t>中间件</a:t>
            </a:r>
            <a:r>
              <a:rPr lang="zh-CN" altLang="en-US" dirty="0">
                <a:solidFill>
                  <a:srgbClr val="333333"/>
                </a:solidFill>
                <a:latin typeface="Helvetica" charset="0"/>
              </a:rPr>
              <a:t>是一种由</a:t>
            </a:r>
            <a:r>
              <a:rPr lang="zh-CN" altLang="en-US" b="1" dirty="0">
                <a:solidFill>
                  <a:srgbClr val="00B0F0"/>
                </a:solidFill>
                <a:latin typeface="Helvetica" charset="0"/>
              </a:rPr>
              <a:t>消息传送机制</a:t>
            </a:r>
            <a:r>
              <a:rPr lang="zh-CN" altLang="en-US" dirty="0">
                <a:solidFill>
                  <a:srgbClr val="333333"/>
                </a:solidFill>
                <a:latin typeface="Helvetica" charset="0"/>
              </a:rPr>
              <a:t>或</a:t>
            </a:r>
            <a:r>
              <a:rPr lang="zh-CN" altLang="en-US" b="1" dirty="0">
                <a:solidFill>
                  <a:srgbClr val="00B0F0"/>
                </a:solidFill>
                <a:latin typeface="Helvetica" charset="0"/>
              </a:rPr>
              <a:t>消息队列模式</a:t>
            </a:r>
            <a:r>
              <a:rPr lang="zh-CN" altLang="en-US" dirty="0">
                <a:solidFill>
                  <a:srgbClr val="333333"/>
                </a:solidFill>
                <a:latin typeface="Helvetica" charset="0"/>
              </a:rPr>
              <a:t>组成的中间件技术，利用高效可靠的消息传递机制进行平台无关的数据</a:t>
            </a:r>
            <a:r>
              <a:rPr lang="zh-CN" altLang="en-US" dirty="0" smtClean="0">
                <a:solidFill>
                  <a:srgbClr val="333333"/>
                </a:solidFill>
                <a:latin typeface="Helvetica" charset="0"/>
              </a:rPr>
              <a:t>交流。</a:t>
            </a:r>
            <a:endParaRPr lang="zh-CN" altLang="en-US" dirty="0"/>
          </a:p>
        </p:txBody>
      </p:sp>
      <p:sp>
        <p:nvSpPr>
          <p:cNvPr id="10" name="文本框 9"/>
          <p:cNvSpPr txBox="1"/>
          <p:nvPr/>
        </p:nvSpPr>
        <p:spPr>
          <a:xfrm>
            <a:off x="1007166" y="3876253"/>
            <a:ext cx="7341704" cy="923330"/>
          </a:xfrm>
          <a:prstGeom prst="rect">
            <a:avLst/>
          </a:prstGeom>
          <a:noFill/>
        </p:spPr>
        <p:txBody>
          <a:bodyPr wrap="square" rtlCol="0">
            <a:spAutoFit/>
          </a:bodyPr>
          <a:lstStyle/>
          <a:p>
            <a:r>
              <a:rPr lang="zh-CN" altLang="en-US" b="1" dirty="0" smtClean="0">
                <a:solidFill>
                  <a:schemeClr val="accent1"/>
                </a:solidFill>
              </a:rPr>
              <a:t>    </a:t>
            </a:r>
            <a:r>
              <a:rPr lang="en-US" altLang="zh-CN" b="1" dirty="0" err="1" smtClean="0">
                <a:solidFill>
                  <a:schemeClr val="accent1"/>
                </a:solidFill>
              </a:rPr>
              <a:t>RabbitMQ</a:t>
            </a:r>
            <a:r>
              <a:rPr lang="zh-CN" altLang="en-US" dirty="0" smtClean="0"/>
              <a:t>是</a:t>
            </a:r>
            <a:r>
              <a:rPr lang="zh-CN" altLang="en-US" dirty="0"/>
              <a:t>使用</a:t>
            </a:r>
            <a:r>
              <a:rPr lang="en-US" altLang="zh-CN" dirty="0" err="1"/>
              <a:t>Erlang</a:t>
            </a:r>
            <a:r>
              <a:rPr lang="zh-CN" altLang="en-US" dirty="0"/>
              <a:t>编写的一个开源的消息队列</a:t>
            </a:r>
            <a:r>
              <a:rPr lang="zh-CN" altLang="en-US" dirty="0" smtClean="0"/>
              <a:t>，支持</a:t>
            </a:r>
            <a:r>
              <a:rPr lang="zh-CN" altLang="en-US" dirty="0" smtClean="0"/>
              <a:t>诸多</a:t>
            </a:r>
            <a:r>
              <a:rPr lang="zh-CN" altLang="en-US" dirty="0" smtClean="0"/>
              <a:t>协议</a:t>
            </a:r>
            <a:r>
              <a:rPr lang="zh-CN" altLang="en-US" dirty="0"/>
              <a:t>：</a:t>
            </a:r>
            <a:r>
              <a:rPr lang="en-US" altLang="zh-CN" dirty="0"/>
              <a:t>AMQP</a:t>
            </a:r>
            <a:r>
              <a:rPr lang="zh-CN" altLang="en-US" dirty="0"/>
              <a:t>，</a:t>
            </a:r>
            <a:r>
              <a:rPr lang="en-US" altLang="zh-CN" dirty="0"/>
              <a:t>XMPP, SMTP, </a:t>
            </a:r>
            <a:r>
              <a:rPr lang="en-US" altLang="zh-CN" dirty="0" smtClean="0"/>
              <a:t>STOMP</a:t>
            </a:r>
            <a:r>
              <a:rPr lang="zh-CN" altLang="en-US" dirty="0"/>
              <a:t>。</a:t>
            </a:r>
            <a:r>
              <a:rPr lang="zh-CN" altLang="en-US" dirty="0" smtClean="0"/>
              <a:t>正是</a:t>
            </a:r>
            <a:r>
              <a:rPr lang="zh-CN" altLang="en-US" dirty="0"/>
              <a:t>如此</a:t>
            </a:r>
            <a:r>
              <a:rPr lang="zh-CN" altLang="en-US" dirty="0" smtClean="0"/>
              <a:t>，</a:t>
            </a:r>
            <a:r>
              <a:rPr lang="zh-CN" altLang="en-US" dirty="0" smtClean="0"/>
              <a:t>它</a:t>
            </a:r>
            <a:r>
              <a:rPr lang="zh-CN" altLang="en-US" dirty="0" smtClean="0"/>
              <a:t>非常</a:t>
            </a:r>
            <a:r>
              <a:rPr lang="zh-CN" altLang="en-US" dirty="0"/>
              <a:t>重量级</a:t>
            </a:r>
            <a:r>
              <a:rPr lang="zh-CN" altLang="en-US" dirty="0" smtClean="0"/>
              <a:t>，适合</a:t>
            </a:r>
            <a:r>
              <a:rPr lang="zh-CN" altLang="en-US" dirty="0"/>
              <a:t>于企业级的开发</a:t>
            </a:r>
            <a:r>
              <a:rPr lang="zh-CN" altLang="en-US" dirty="0" smtClean="0"/>
              <a:t>。</a:t>
            </a:r>
            <a:endParaRPr kumimoji="1" lang="zh-CN" altLang="en-US" dirty="0"/>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0503621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内存数据库</a:t>
            </a:r>
            <a:endParaRPr lang="zh-CN" altLang="en-US" dirty="0"/>
          </a:p>
        </p:txBody>
      </p:sp>
      <p:sp>
        <p:nvSpPr>
          <p:cNvPr id="6" name="矩形 5"/>
          <p:cNvSpPr/>
          <p:nvPr/>
        </p:nvSpPr>
        <p:spPr>
          <a:xfrm>
            <a:off x="1590261" y="2481525"/>
            <a:ext cx="5731565" cy="646331"/>
          </a:xfrm>
          <a:prstGeom prst="rect">
            <a:avLst/>
          </a:prstGeom>
        </p:spPr>
        <p:txBody>
          <a:bodyPr wrap="square">
            <a:spAutoFit/>
          </a:bodyPr>
          <a:lstStyle/>
          <a:p>
            <a:r>
              <a:rPr lang="zh-CN" altLang="en-US" b="1" dirty="0">
                <a:solidFill>
                  <a:schemeClr val="accent1"/>
                </a:solidFill>
              </a:rPr>
              <a:t>内存数据库</a:t>
            </a:r>
            <a:r>
              <a:rPr lang="zh-CN" altLang="en-US" dirty="0"/>
              <a:t>是指一种将全部内容存放在</a:t>
            </a:r>
            <a:r>
              <a:rPr lang="zh-CN" altLang="en-US" dirty="0">
                <a:solidFill>
                  <a:schemeClr val="accent1"/>
                </a:solidFill>
              </a:rPr>
              <a:t>内存</a:t>
            </a:r>
            <a:r>
              <a:rPr lang="zh-CN" altLang="en-US" dirty="0"/>
              <a:t>中，而非传统数据库那样存放在</a:t>
            </a:r>
            <a:r>
              <a:rPr lang="zh-CN" altLang="en-US" dirty="0">
                <a:solidFill>
                  <a:schemeClr val="accent1"/>
                </a:solidFill>
              </a:rPr>
              <a:t>外部存储器</a:t>
            </a:r>
            <a:r>
              <a:rPr lang="zh-CN" altLang="en-US" dirty="0"/>
              <a:t>中的数据库。</a:t>
            </a:r>
            <a:endParaRPr lang="zh-CN" altLang="en-US" dirty="0"/>
          </a:p>
        </p:txBody>
      </p:sp>
      <p:sp>
        <p:nvSpPr>
          <p:cNvPr id="10" name="文本框 9"/>
          <p:cNvSpPr txBox="1"/>
          <p:nvPr/>
        </p:nvSpPr>
        <p:spPr>
          <a:xfrm>
            <a:off x="785191" y="3280337"/>
            <a:ext cx="7341704" cy="1200329"/>
          </a:xfrm>
          <a:prstGeom prst="rect">
            <a:avLst/>
          </a:prstGeom>
          <a:noFill/>
        </p:spPr>
        <p:txBody>
          <a:bodyPr wrap="square" rtlCol="0">
            <a:spAutoFit/>
          </a:bodyPr>
          <a:lstStyle/>
          <a:p>
            <a:r>
              <a:rPr lang="zh-CN" altLang="en-US" dirty="0" smtClean="0"/>
              <a:t>由于</a:t>
            </a:r>
            <a:r>
              <a:rPr lang="zh-CN" altLang="en-US" dirty="0" smtClean="0"/>
              <a:t>内存</a:t>
            </a:r>
            <a:r>
              <a:rPr lang="zh-CN" altLang="en-US" dirty="0"/>
              <a:t>的读写速度极快（双通道</a:t>
            </a:r>
            <a:r>
              <a:rPr lang="en-US" altLang="zh-CN" dirty="0"/>
              <a:t>DDR3-1333</a:t>
            </a:r>
            <a:r>
              <a:rPr lang="zh-CN" altLang="en-US" dirty="0"/>
              <a:t>可以达到</a:t>
            </a:r>
            <a:r>
              <a:rPr lang="en-US" altLang="zh-CN" dirty="0"/>
              <a:t>9300 MB/s</a:t>
            </a:r>
            <a:r>
              <a:rPr lang="zh-CN" altLang="en-US" dirty="0"/>
              <a:t>，一般磁盘约</a:t>
            </a:r>
            <a:r>
              <a:rPr lang="en-US" altLang="zh-CN" dirty="0"/>
              <a:t>150 MB/s</a:t>
            </a:r>
            <a:r>
              <a:rPr lang="zh-CN" altLang="en-US" dirty="0"/>
              <a:t>），随机访问时间更是可以纳秒计（一般磁盘约</a:t>
            </a:r>
            <a:r>
              <a:rPr lang="en-US" altLang="zh-CN" dirty="0"/>
              <a:t>10 ms</a:t>
            </a:r>
            <a:r>
              <a:rPr lang="zh-CN" altLang="en-US" dirty="0"/>
              <a:t>，双通道</a:t>
            </a:r>
            <a:r>
              <a:rPr lang="en-US" altLang="zh-CN" dirty="0"/>
              <a:t>DDR3-1333</a:t>
            </a:r>
            <a:r>
              <a:rPr lang="zh-CN" altLang="en-US" dirty="0"/>
              <a:t>可以达到</a:t>
            </a:r>
            <a:r>
              <a:rPr lang="en-US" altLang="zh-CN" dirty="0"/>
              <a:t>0.05 ms</a:t>
            </a:r>
            <a:r>
              <a:rPr lang="zh-CN" altLang="en-US" dirty="0"/>
              <a:t>），</a:t>
            </a:r>
            <a:r>
              <a:rPr lang="zh-CN" altLang="en-US" dirty="0" smtClean="0"/>
              <a:t>所以</a:t>
            </a:r>
            <a:r>
              <a:rPr lang="zh-CN" altLang="en-US" dirty="0" smtClean="0"/>
              <a:t>内存</a:t>
            </a:r>
            <a:r>
              <a:rPr lang="zh-CN" altLang="en-US" dirty="0" smtClean="0"/>
              <a:t>数据库</a:t>
            </a:r>
            <a:r>
              <a:rPr lang="zh-CN" altLang="en-US" dirty="0"/>
              <a:t>的读写性能很</a:t>
            </a:r>
            <a:r>
              <a:rPr lang="zh-CN" altLang="en-US" dirty="0" smtClean="0"/>
              <a:t>高。</a:t>
            </a:r>
            <a:endParaRPr kumimoji="1" lang="zh-CN" altLang="en-US" dirty="0"/>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
        <p:nvSpPr>
          <p:cNvPr id="2" name="文本框 1"/>
          <p:cNvSpPr txBox="1"/>
          <p:nvPr/>
        </p:nvSpPr>
        <p:spPr>
          <a:xfrm>
            <a:off x="494023" y="4721232"/>
            <a:ext cx="8372163" cy="923330"/>
          </a:xfrm>
          <a:prstGeom prst="rect">
            <a:avLst/>
          </a:prstGeom>
          <a:noFill/>
        </p:spPr>
        <p:txBody>
          <a:bodyPr wrap="square" rtlCol="0">
            <a:spAutoFit/>
          </a:bodyPr>
          <a:lstStyle/>
          <a:p>
            <a:r>
              <a:rPr lang="en-US" altLang="zh-CN" dirty="0" err="1"/>
              <a:t>Redis</a:t>
            </a:r>
            <a:r>
              <a:rPr lang="zh-CN" altLang="en-US" dirty="0" smtClean="0"/>
              <a:t>是一</a:t>
            </a:r>
            <a:r>
              <a:rPr lang="zh-CN" altLang="en-US" dirty="0"/>
              <a:t>款内存高速缓存</a:t>
            </a:r>
            <a:r>
              <a:rPr lang="zh-CN" altLang="en-US" dirty="0" smtClean="0"/>
              <a:t>数据库</a:t>
            </a:r>
            <a:r>
              <a:rPr lang="zh-CN" altLang="en-US" dirty="0"/>
              <a:t>，</a:t>
            </a:r>
            <a:r>
              <a:rPr lang="zh-CN" altLang="en-US" dirty="0" smtClean="0"/>
              <a:t>全称</a:t>
            </a:r>
            <a:r>
              <a:rPr lang="zh-CN" altLang="en-US" dirty="0"/>
              <a:t>为：</a:t>
            </a:r>
            <a:r>
              <a:rPr lang="en-US" altLang="zh-CN" dirty="0"/>
              <a:t>Remote Dictionary Server</a:t>
            </a:r>
            <a:r>
              <a:rPr lang="zh-CN" altLang="en-US" dirty="0"/>
              <a:t>（远程数据服务</a:t>
            </a:r>
            <a:r>
              <a:rPr lang="zh-CN" altLang="en-US" dirty="0" smtClean="0"/>
              <a:t>）</a:t>
            </a:r>
            <a:r>
              <a:rPr lang="en-US" altLang="zh-CN" dirty="0" err="1" smtClean="0"/>
              <a:t>Redis</a:t>
            </a:r>
            <a:r>
              <a:rPr lang="zh-CN" altLang="en-US" dirty="0"/>
              <a:t>是一个</a:t>
            </a:r>
            <a:r>
              <a:rPr lang="en-US" altLang="zh-CN" dirty="0"/>
              <a:t>key-value</a:t>
            </a:r>
            <a:r>
              <a:rPr lang="zh-CN" altLang="en-US" dirty="0"/>
              <a:t>存储系统，它支持丰富的数据类型，如：</a:t>
            </a:r>
            <a:r>
              <a:rPr lang="en-US" altLang="zh-CN" dirty="0"/>
              <a:t>string</a:t>
            </a:r>
            <a:r>
              <a:rPr lang="zh-CN" altLang="en-US" dirty="0"/>
              <a:t>、</a:t>
            </a:r>
            <a:r>
              <a:rPr lang="en-US" altLang="zh-CN" dirty="0"/>
              <a:t>list</a:t>
            </a:r>
            <a:r>
              <a:rPr lang="zh-CN" altLang="en-US" dirty="0"/>
              <a:t>、</a:t>
            </a:r>
            <a:r>
              <a:rPr lang="en-US" altLang="zh-CN" dirty="0"/>
              <a:t>set</a:t>
            </a:r>
            <a:r>
              <a:rPr lang="zh-CN" altLang="en-US" dirty="0"/>
              <a:t>、</a:t>
            </a:r>
            <a:r>
              <a:rPr lang="en-US" altLang="zh-CN" dirty="0" err="1"/>
              <a:t>zset</a:t>
            </a:r>
            <a:r>
              <a:rPr lang="en-US" altLang="zh-CN" dirty="0"/>
              <a:t>(sorted set)</a:t>
            </a:r>
            <a:r>
              <a:rPr lang="zh-CN" altLang="en-US" dirty="0"/>
              <a:t>、</a:t>
            </a:r>
            <a:r>
              <a:rPr lang="en-US" altLang="zh-CN" dirty="0"/>
              <a:t>hash</a:t>
            </a:r>
            <a:r>
              <a:rPr lang="zh-CN" altLang="en-US" dirty="0"/>
              <a:t>。</a:t>
            </a:r>
            <a:endParaRPr kumimoji="1" lang="zh-CN" altLang="en-US" dirty="0"/>
          </a:p>
        </p:txBody>
      </p:sp>
    </p:spTree>
    <p:extLst>
      <p:ext uri="{BB962C8B-B14F-4D97-AF65-F5344CB8AC3E}">
        <p14:creationId xmlns:p14="http://schemas.microsoft.com/office/powerpoint/2010/main" val="6703378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2"/>
</p:tagLst>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 id="{5AE3302E-EAD3-4AF6-9B05-44D5CA6E31FB}" vid="{55D1CDEE-FEEF-4D3E-ACCF-BFCE645E4B0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1856</TotalTime>
  <Words>1728</Words>
  <Application>Microsoft Macintosh PowerPoint</Application>
  <PresentationFormat>全屏显示(4:3)</PresentationFormat>
  <Paragraphs>252</Paragraphs>
  <Slides>46</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-apple-system</vt:lpstr>
      <vt:lpstr>Calibri</vt:lpstr>
      <vt:lpstr>Helvetica</vt:lpstr>
      <vt:lpstr>Helvetica Neue</vt:lpstr>
      <vt:lpstr>Open Sans</vt:lpstr>
      <vt:lpstr>Pingfang SC</vt:lpstr>
      <vt:lpstr>system-ui</vt:lpstr>
      <vt:lpstr>Tahoma</vt:lpstr>
      <vt:lpstr>Times New Roman</vt:lpstr>
      <vt:lpstr>等线</vt:lpstr>
      <vt:lpstr>等线 Light</vt:lpstr>
      <vt:lpstr>仿宋</vt:lpstr>
      <vt:lpstr>宋体</vt:lpstr>
      <vt:lpstr>微软雅黑</vt:lpstr>
      <vt:lpstr>Arial</vt:lpstr>
      <vt:lpstr>Arial</vt:lpstr>
      <vt:lpstr>2016-VI主题</vt:lpstr>
      <vt:lpstr>项目答辩-聚票网</vt:lpstr>
      <vt:lpstr>目录 Contents</vt:lpstr>
      <vt:lpstr>项目介绍</vt:lpstr>
      <vt:lpstr>项目介绍</vt:lpstr>
      <vt:lpstr>目录 Contents</vt:lpstr>
      <vt:lpstr>目录 Contents</vt:lpstr>
      <vt:lpstr>微服务</vt:lpstr>
      <vt:lpstr>消息队列中间件</vt:lpstr>
      <vt:lpstr>内存数据库</vt:lpstr>
      <vt:lpstr>NoSQL数据库</vt:lpstr>
      <vt:lpstr>底层文件系统</vt:lpstr>
      <vt:lpstr>集群监控</vt:lpstr>
      <vt:lpstr>目录 Contents</vt:lpstr>
      <vt:lpstr>用户-注册</vt:lpstr>
      <vt:lpstr>用户-登录</vt:lpstr>
      <vt:lpstr>用户-票品查询</vt:lpstr>
      <vt:lpstr>用户-下单购票 </vt:lpstr>
      <vt:lpstr>用户-订单管理 </vt:lpstr>
      <vt:lpstr>用户-评论管理 </vt:lpstr>
      <vt:lpstr>管理员-用户管理 </vt:lpstr>
      <vt:lpstr>目录 Contents</vt:lpstr>
      <vt:lpstr>票品收藏</vt:lpstr>
      <vt:lpstr>智能推荐算法</vt:lpstr>
      <vt:lpstr>地图导航</vt:lpstr>
      <vt:lpstr>爬虫抓取数据</vt:lpstr>
      <vt:lpstr>Kubernetes</vt:lpstr>
      <vt:lpstr>集群资源监控</vt:lpstr>
      <vt:lpstr>集群日志收集</vt:lpstr>
      <vt:lpstr>目录 Contents</vt:lpstr>
      <vt:lpstr>标题内容标题内容</vt:lpstr>
      <vt:lpstr>比较内容标题</vt:lpstr>
      <vt:lpstr>标题内容标题内容</vt:lpstr>
      <vt:lpstr>标题内容标题内容</vt:lpstr>
      <vt:lpstr>标题内容标题内容</vt:lpstr>
      <vt:lpstr>标题内容标题内容</vt:lpstr>
      <vt:lpstr>纯标题页面标题内容</vt:lpstr>
      <vt:lpstr>PowerPoint 演示文稿</vt:lpstr>
      <vt:lpstr>标题内容标题内容</vt:lpstr>
      <vt:lpstr>比较内容标题</vt:lpstr>
      <vt:lpstr>目录 Contents</vt:lpstr>
      <vt:lpstr>可仅使用交大红</vt:lpstr>
      <vt:lpstr>可使用多色搭配</vt:lpstr>
      <vt:lpstr>可使用辅助图形</vt:lpstr>
      <vt:lpstr>目录 Contents</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A1333</cp:lastModifiedBy>
  <cp:revision>102</cp:revision>
  <dcterms:created xsi:type="dcterms:W3CDTF">2016-01-21T16:32:22Z</dcterms:created>
  <dcterms:modified xsi:type="dcterms:W3CDTF">2018-09-09T17:44:47Z</dcterms:modified>
</cp:coreProperties>
</file>